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4" r:id="rId35"/>
    <p:sldId id="289" r:id="rId36"/>
    <p:sldId id="295" r:id="rId37"/>
    <p:sldId id="29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1A89EB-9333-4E7F-983F-363FF125FD6D}" type="datetimeFigureOut">
              <a:rPr lang="en-US" smtClean="0"/>
              <a:t>29/09/2019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402385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A89EB-9333-4E7F-983F-363FF125FD6D}" type="datetimeFigureOut">
              <a:rPr lang="en-US" smtClean="0"/>
              <a:t>29/09/2019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117337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A89EB-9333-4E7F-983F-363FF125FD6D}" type="datetimeFigureOut">
              <a:rPr lang="en-US" smtClean="0"/>
              <a:t>29/09/2019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4148620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A89EB-9333-4E7F-983F-363FF125FD6D}" type="datetimeFigureOut">
              <a:rPr lang="en-US" smtClean="0"/>
              <a:t>29/09/2019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268959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1A89EB-9333-4E7F-983F-363FF125FD6D}" type="datetimeFigureOut">
              <a:rPr lang="en-US" smtClean="0"/>
              <a:t>29/09/2019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18948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1A89EB-9333-4E7F-983F-363FF125FD6D}" type="datetimeFigureOut">
              <a:rPr lang="en-US" smtClean="0"/>
              <a:t>29/09/2019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3004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1A89EB-9333-4E7F-983F-363FF125FD6D}" type="datetimeFigureOut">
              <a:rPr lang="en-US" smtClean="0"/>
              <a:t>29/09/2019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41750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1A89EB-9333-4E7F-983F-363FF125FD6D}" type="datetimeFigureOut">
              <a:rPr lang="en-US" smtClean="0"/>
              <a:t>29/09/2019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2897665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A89EB-9333-4E7F-983F-363FF125FD6D}" type="datetimeFigureOut">
              <a:rPr lang="en-US" smtClean="0"/>
              <a:t>29/09/2019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4268610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61A89EB-9333-4E7F-983F-363FF125FD6D}" type="datetimeFigureOut">
              <a:rPr lang="en-US" smtClean="0"/>
              <a:t>29/09/2019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123925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61A89EB-9333-4E7F-983F-363FF125FD6D}" type="datetimeFigureOut">
              <a:rPr lang="en-US" smtClean="0"/>
              <a:t>29/09/2019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8D306-1A35-4DC2-9D6F-8176F0B1144B}" type="slidenum">
              <a:rPr lang="en-US" smtClean="0"/>
              <a:t>‹#›</a:t>
            </a:fld>
            <a:endParaRPr lang="en-US"/>
          </a:p>
        </p:txBody>
      </p:sp>
    </p:spTree>
    <p:extLst>
      <p:ext uri="{BB962C8B-B14F-4D97-AF65-F5344CB8AC3E}">
        <p14:creationId xmlns:p14="http://schemas.microsoft.com/office/powerpoint/2010/main" val="941694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A89EB-9333-4E7F-983F-363FF125FD6D}" type="datetimeFigureOut">
              <a:rPr lang="en-US" smtClean="0"/>
              <a:t>29/09/2019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8D306-1A35-4DC2-9D6F-8176F0B1144B}" type="slidenum">
              <a:rPr lang="en-US" smtClean="0"/>
              <a:t>‹#›</a:t>
            </a:fld>
            <a:endParaRPr lang="en-US"/>
          </a:p>
        </p:txBody>
      </p:sp>
    </p:spTree>
    <p:extLst>
      <p:ext uri="{BB962C8B-B14F-4D97-AF65-F5344CB8AC3E}">
        <p14:creationId xmlns:p14="http://schemas.microsoft.com/office/powerpoint/2010/main" val="434024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0" y="4619625"/>
            <a:ext cx="12192000" cy="2123658"/>
          </a:xfrm>
          <a:prstGeom prst="rect">
            <a:avLst/>
          </a:prstGeom>
          <a:solidFill>
            <a:schemeClr val="tx1"/>
          </a:solidFill>
        </p:spPr>
        <p:txBody>
          <a:bodyPr wrap="square" rtlCol="0">
            <a:spAutoFit/>
          </a:bodyPr>
          <a:lstStyle/>
          <a:p>
            <a:r>
              <a:rPr lang="en-US" sz="6600" dirty="0" smtClean="0">
                <a:solidFill>
                  <a:schemeClr val="bg1"/>
                </a:solidFill>
              </a:rPr>
              <a:t>Movie Revenue Production</a:t>
            </a:r>
          </a:p>
          <a:p>
            <a:r>
              <a:rPr lang="en-US" sz="6600" dirty="0" smtClean="0">
                <a:solidFill>
                  <a:schemeClr val="bg1"/>
                </a:solidFill>
              </a:rPr>
              <a:t>                                              </a:t>
            </a:r>
            <a:r>
              <a:rPr lang="en-US" sz="4000" dirty="0" smtClean="0">
                <a:solidFill>
                  <a:schemeClr val="bg1"/>
                </a:solidFill>
              </a:rPr>
              <a:t>-Sanket Chavan</a:t>
            </a:r>
            <a:endParaRPr lang="en-US" sz="4000" dirty="0">
              <a:solidFill>
                <a:schemeClr val="bg1"/>
              </a:solidFill>
            </a:endParaRPr>
          </a:p>
        </p:txBody>
      </p:sp>
    </p:spTree>
    <p:extLst>
      <p:ext uri="{BB962C8B-B14F-4D97-AF65-F5344CB8AC3E}">
        <p14:creationId xmlns:p14="http://schemas.microsoft.com/office/powerpoint/2010/main" val="136037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a:p>
            <a:pPr marL="0" indent="0">
              <a:buNone/>
            </a:pPr>
            <a:r>
              <a:rPr lang="en-US" sz="2400" b="1" dirty="0" smtClean="0"/>
              <a:t>Insight : </a:t>
            </a:r>
            <a:r>
              <a:rPr lang="en-US" sz="2400" dirty="0">
                <a:latin typeface="+mj-lt"/>
              </a:rPr>
              <a:t>A</a:t>
            </a:r>
            <a:r>
              <a:rPr lang="en-US" sz="2400" dirty="0" smtClean="0">
                <a:latin typeface="+mj-lt"/>
              </a:rPr>
              <a:t>fter </a:t>
            </a:r>
            <a:r>
              <a:rPr lang="en-US" sz="2400" dirty="0">
                <a:latin typeface="+mj-lt"/>
              </a:rPr>
              <a:t>investigating there is only one movie(Metropolis) released in 1927. But, still the budget of this movie was way up high for year 1927. The budget was 92 million in 1927 which is worth 210 million today. Even movies like "World War Z"(2013), "Amazing Spider Man 2"(2014), "Transformer : Age of Extinction"(2014), "Furious 7"(2015) were made in less than 210 million.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49" y="397599"/>
            <a:ext cx="7931877" cy="4984298"/>
          </a:xfrm>
          <a:prstGeom prst="rect">
            <a:avLst/>
          </a:prstGeom>
        </p:spPr>
      </p:pic>
    </p:spTree>
    <p:extLst>
      <p:ext uri="{BB962C8B-B14F-4D97-AF65-F5344CB8AC3E}">
        <p14:creationId xmlns:p14="http://schemas.microsoft.com/office/powerpoint/2010/main" val="4074951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406" y="-1"/>
            <a:ext cx="8020594" cy="6874794"/>
          </a:xfrm>
          <a:prstGeom prst="rect">
            <a:avLst/>
          </a:prstGeom>
        </p:spPr>
      </p:pic>
      <p:sp>
        <p:nvSpPr>
          <p:cNvPr id="6" name="TextBox 5"/>
          <p:cNvSpPr txBox="1"/>
          <p:nvPr/>
        </p:nvSpPr>
        <p:spPr>
          <a:xfrm>
            <a:off x="78377" y="2116183"/>
            <a:ext cx="4093029" cy="1938992"/>
          </a:xfrm>
          <a:prstGeom prst="rect">
            <a:avLst/>
          </a:prstGeom>
          <a:noFill/>
        </p:spPr>
        <p:txBody>
          <a:bodyPr wrap="square" rtlCol="0">
            <a:spAutoFit/>
          </a:bodyPr>
          <a:lstStyle/>
          <a:p>
            <a:r>
              <a:rPr lang="en-US" b="1" dirty="0"/>
              <a:t>Insight :</a:t>
            </a:r>
            <a:r>
              <a:rPr lang="en-US" dirty="0"/>
              <a:t> </a:t>
            </a:r>
            <a:r>
              <a:rPr lang="en-US" sz="2400" dirty="0">
                <a:latin typeface="+mj-lt"/>
              </a:rPr>
              <a:t>There is very low linear correlation between runtime and revenue. Also runtime has not change </a:t>
            </a:r>
            <a:r>
              <a:rPr lang="en-US" sz="2400" dirty="0" err="1">
                <a:latin typeface="+mj-lt"/>
              </a:rPr>
              <a:t>siginificantly</a:t>
            </a:r>
            <a:r>
              <a:rPr lang="en-US" sz="2400" dirty="0">
                <a:latin typeface="+mj-lt"/>
              </a:rPr>
              <a:t> over the years. </a:t>
            </a:r>
          </a:p>
        </p:txBody>
      </p:sp>
    </p:spTree>
    <p:extLst>
      <p:ext uri="{BB962C8B-B14F-4D97-AF65-F5344CB8AC3E}">
        <p14:creationId xmlns:p14="http://schemas.microsoft.com/office/powerpoint/2010/main" val="403373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sp>
        <p:nvSpPr>
          <p:cNvPr id="6" name="TextBox 5"/>
          <p:cNvSpPr txBox="1"/>
          <p:nvPr/>
        </p:nvSpPr>
        <p:spPr>
          <a:xfrm>
            <a:off x="97971" y="1515292"/>
            <a:ext cx="4093029" cy="4401205"/>
          </a:xfrm>
          <a:prstGeom prst="rect">
            <a:avLst/>
          </a:prstGeom>
          <a:noFill/>
        </p:spPr>
        <p:txBody>
          <a:bodyPr wrap="square" rtlCol="0">
            <a:spAutoFit/>
          </a:bodyPr>
          <a:lstStyle/>
          <a:p>
            <a:r>
              <a:rPr lang="en-US" b="1" dirty="0"/>
              <a:t>Insight :</a:t>
            </a:r>
            <a:r>
              <a:rPr lang="en-US" dirty="0"/>
              <a:t>  </a:t>
            </a:r>
            <a:r>
              <a:rPr lang="en-US" sz="2000" dirty="0" smtClean="0">
                <a:latin typeface="+mj-lt"/>
              </a:rPr>
              <a:t>There </a:t>
            </a:r>
            <a:r>
              <a:rPr lang="en-US" sz="2000" dirty="0">
                <a:latin typeface="+mj-lt"/>
              </a:rPr>
              <a:t>is linear relationship between budget and revenue if the budget increases then revenue also increases, But movies like "Pirates of the </a:t>
            </a:r>
            <a:r>
              <a:rPr lang="en-US" sz="2000" dirty="0" smtClean="0">
                <a:latin typeface="+mj-lt"/>
              </a:rPr>
              <a:t>Caribbean </a:t>
            </a:r>
            <a:r>
              <a:rPr lang="en-US" sz="2000" dirty="0">
                <a:latin typeface="+mj-lt"/>
              </a:rPr>
              <a:t>: on stranger tides"(right most point on plot) had spent most but did not have highest revenue. we can also easily point out blockbuster movies(Titanic, Avatar) from the above plot based on their revenue and budget. Also most of the movies with highest budget are released around 1990 or after 2000 due to growth of film industries.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0"/>
            <a:ext cx="8001000" cy="6858000"/>
          </a:xfrm>
          <a:prstGeom prst="rect">
            <a:avLst/>
          </a:prstGeom>
        </p:spPr>
      </p:pic>
    </p:spTree>
    <p:extLst>
      <p:ext uri="{BB962C8B-B14F-4D97-AF65-F5344CB8AC3E}">
        <p14:creationId xmlns:p14="http://schemas.microsoft.com/office/powerpoint/2010/main" val="31302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sp>
        <p:nvSpPr>
          <p:cNvPr id="6" name="TextBox 5"/>
          <p:cNvSpPr txBox="1"/>
          <p:nvPr/>
        </p:nvSpPr>
        <p:spPr>
          <a:xfrm>
            <a:off x="0" y="1194716"/>
            <a:ext cx="3587931" cy="3539430"/>
          </a:xfrm>
          <a:prstGeom prst="rect">
            <a:avLst/>
          </a:prstGeom>
          <a:noFill/>
        </p:spPr>
        <p:txBody>
          <a:bodyPr wrap="square" rtlCol="0">
            <a:spAutoFit/>
          </a:bodyPr>
          <a:lstStyle/>
          <a:p>
            <a:r>
              <a:rPr lang="en-US" b="1" dirty="0"/>
              <a:t>Insight :</a:t>
            </a:r>
            <a:r>
              <a:rPr lang="en-US" dirty="0"/>
              <a:t> </a:t>
            </a:r>
            <a:r>
              <a:rPr lang="en-US" dirty="0" smtClean="0"/>
              <a:t>we have 20 genres types in our dataset. </a:t>
            </a:r>
          </a:p>
          <a:p>
            <a:endParaRPr lang="en-US" sz="2400" dirty="0"/>
          </a:p>
          <a:p>
            <a:r>
              <a:rPr lang="en-US" sz="2400" dirty="0" smtClean="0">
                <a:latin typeface="+mj-lt"/>
              </a:rPr>
              <a:t>Top 3 genres: </a:t>
            </a:r>
          </a:p>
          <a:p>
            <a:endParaRPr lang="en-US" sz="2400" dirty="0">
              <a:latin typeface="+mj-lt"/>
            </a:endParaRPr>
          </a:p>
          <a:p>
            <a:r>
              <a:rPr lang="en-US" sz="2400" dirty="0" smtClean="0">
                <a:latin typeface="+mj-lt"/>
              </a:rPr>
              <a:t>Drama in : 2297 movies</a:t>
            </a:r>
          </a:p>
          <a:p>
            <a:r>
              <a:rPr lang="en-US" sz="2400" dirty="0" smtClean="0">
                <a:latin typeface="+mj-lt"/>
              </a:rPr>
              <a:t>Comedy in : 1722 </a:t>
            </a:r>
            <a:r>
              <a:rPr lang="en-US" sz="2400" dirty="0">
                <a:latin typeface="+mj-lt"/>
              </a:rPr>
              <a:t>movies</a:t>
            </a:r>
          </a:p>
          <a:p>
            <a:r>
              <a:rPr lang="en-US" sz="2400" dirty="0" smtClean="0">
                <a:latin typeface="+mj-lt"/>
              </a:rPr>
              <a:t>Thriller in : 1274 </a:t>
            </a:r>
            <a:r>
              <a:rPr lang="en-US" sz="2400" dirty="0">
                <a:latin typeface="+mj-lt"/>
              </a:rPr>
              <a:t>movies</a:t>
            </a:r>
          </a:p>
          <a:p>
            <a:endParaRPr lang="en-US" sz="2400" dirty="0">
              <a:latin typeface="+mj-lt"/>
            </a:endParaRPr>
          </a:p>
          <a:p>
            <a:endParaRPr lang="en-US" sz="2000" dirty="0">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810" y="545838"/>
            <a:ext cx="8421189" cy="5487650"/>
          </a:xfrm>
          <a:prstGeom prst="rect">
            <a:avLst/>
          </a:prstGeom>
        </p:spPr>
      </p:pic>
    </p:spTree>
    <p:extLst>
      <p:ext uri="{BB962C8B-B14F-4D97-AF65-F5344CB8AC3E}">
        <p14:creationId xmlns:p14="http://schemas.microsoft.com/office/powerpoint/2010/main" val="206282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sp>
        <p:nvSpPr>
          <p:cNvPr id="6" name="TextBox 5"/>
          <p:cNvSpPr txBox="1"/>
          <p:nvPr/>
        </p:nvSpPr>
        <p:spPr>
          <a:xfrm>
            <a:off x="0" y="1194716"/>
            <a:ext cx="3283131" cy="923330"/>
          </a:xfrm>
          <a:prstGeom prst="rect">
            <a:avLst/>
          </a:prstGeom>
          <a:noFill/>
        </p:spPr>
        <p:txBody>
          <a:bodyPr wrap="square" rtlCol="0">
            <a:spAutoFit/>
          </a:bodyPr>
          <a:lstStyle/>
          <a:p>
            <a:r>
              <a:rPr lang="en-US" b="1" dirty="0"/>
              <a:t>Insight :</a:t>
            </a:r>
            <a:r>
              <a:rPr lang="en-US" dirty="0"/>
              <a:t> </a:t>
            </a:r>
            <a:r>
              <a:rPr lang="en-US" dirty="0" smtClean="0"/>
              <a:t>we are looking at top 30 production companies out of 5017.</a:t>
            </a:r>
            <a:endParaRPr lang="en-US" sz="20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971" y="400594"/>
            <a:ext cx="8665029" cy="5776686"/>
          </a:xfrm>
          <a:prstGeom prst="rect">
            <a:avLst/>
          </a:prstGeom>
        </p:spPr>
      </p:pic>
    </p:spTree>
    <p:extLst>
      <p:ext uri="{BB962C8B-B14F-4D97-AF65-F5344CB8AC3E}">
        <p14:creationId xmlns:p14="http://schemas.microsoft.com/office/powerpoint/2010/main" val="23239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sp>
        <p:nvSpPr>
          <p:cNvPr id="6" name="TextBox 5"/>
          <p:cNvSpPr txBox="1"/>
          <p:nvPr/>
        </p:nvSpPr>
        <p:spPr>
          <a:xfrm>
            <a:off x="0" y="1194716"/>
            <a:ext cx="3283131" cy="1477328"/>
          </a:xfrm>
          <a:prstGeom prst="rect">
            <a:avLst/>
          </a:prstGeom>
          <a:noFill/>
        </p:spPr>
        <p:txBody>
          <a:bodyPr wrap="square" rtlCol="0">
            <a:spAutoFit/>
          </a:bodyPr>
          <a:lstStyle/>
          <a:p>
            <a:r>
              <a:rPr lang="en-US" b="1" dirty="0"/>
              <a:t>Insight :</a:t>
            </a:r>
            <a:r>
              <a:rPr lang="en-US" dirty="0"/>
              <a:t> </a:t>
            </a:r>
            <a:r>
              <a:rPr lang="en-US" dirty="0" smtClean="0"/>
              <a:t>we also have movies which were produced by companies from several nations. We are looking at top 15 countries out of 88. </a:t>
            </a:r>
            <a:r>
              <a:rPr lang="en-US" dirty="0"/>
              <a:t> </a:t>
            </a:r>
            <a:endParaRPr lang="en-US" sz="20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551" y="817517"/>
            <a:ext cx="7834449" cy="5222966"/>
          </a:xfrm>
          <a:prstGeom prst="rect">
            <a:avLst/>
          </a:prstGeom>
        </p:spPr>
      </p:pic>
    </p:spTree>
    <p:extLst>
      <p:ext uri="{BB962C8B-B14F-4D97-AF65-F5344CB8AC3E}">
        <p14:creationId xmlns:p14="http://schemas.microsoft.com/office/powerpoint/2010/main" val="14748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endParaRPr lang="en-US" sz="2400" b="1" dirty="0" smtClean="0"/>
          </a:p>
        </p:txBody>
      </p:sp>
      <p:sp>
        <p:nvSpPr>
          <p:cNvPr id="6" name="TextBox 5"/>
          <p:cNvSpPr txBox="1"/>
          <p:nvPr/>
        </p:nvSpPr>
        <p:spPr>
          <a:xfrm>
            <a:off x="0" y="1194716"/>
            <a:ext cx="3283131" cy="1200329"/>
          </a:xfrm>
          <a:prstGeom prst="rect">
            <a:avLst/>
          </a:prstGeom>
          <a:noFill/>
        </p:spPr>
        <p:txBody>
          <a:bodyPr wrap="square" rtlCol="0">
            <a:spAutoFit/>
          </a:bodyPr>
          <a:lstStyle/>
          <a:p>
            <a:r>
              <a:rPr lang="en-US" b="1" dirty="0"/>
              <a:t>Insight :</a:t>
            </a:r>
            <a:r>
              <a:rPr lang="en-US" dirty="0"/>
              <a:t>  </a:t>
            </a:r>
            <a:r>
              <a:rPr lang="en-US" dirty="0" smtClean="0"/>
              <a:t>keywords column describes the movies. We are looking at top 20 keywords out of 9813 in the dataset </a:t>
            </a:r>
            <a:endParaRPr lang="en-US" sz="20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394" y="418011"/>
            <a:ext cx="8438606" cy="6335485"/>
          </a:xfrm>
          <a:prstGeom prst="rect">
            <a:avLst/>
          </a:prstGeom>
        </p:spPr>
      </p:pic>
    </p:spTree>
    <p:extLst>
      <p:ext uri="{BB962C8B-B14F-4D97-AF65-F5344CB8AC3E}">
        <p14:creationId xmlns:p14="http://schemas.microsoft.com/office/powerpoint/2010/main" val="354634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smtClean="0">
                <a:latin typeface="+mj-lt"/>
              </a:rPr>
              <a:t>1. Release date :</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r>
              <a:rPr lang="en-US" sz="2400" b="1" dirty="0" smtClean="0">
                <a:latin typeface="+mj-lt"/>
              </a:rPr>
              <a:t>2. Homepage : </a:t>
            </a:r>
          </a:p>
          <a:p>
            <a:pPr marL="0" indent="0">
              <a:buNone/>
            </a:pPr>
            <a:endParaRPr lang="en-US" sz="2400" b="1" dirty="0" smtClean="0"/>
          </a:p>
          <a:p>
            <a:pPr marL="0" indent="0">
              <a:buNone/>
            </a:pPr>
            <a:endParaRPr lang="en-US" sz="2400" b="1" dirty="0" smtClean="0"/>
          </a:p>
        </p:txBody>
      </p:sp>
      <p:sp>
        <p:nvSpPr>
          <p:cNvPr id="2" name="Rounded Rectangle 1"/>
          <p:cNvSpPr/>
          <p:nvPr/>
        </p:nvSpPr>
        <p:spPr>
          <a:xfrm>
            <a:off x="2325188" y="2002971"/>
            <a:ext cx="1793965" cy="9318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2490651" y="2284214"/>
            <a:ext cx="1463040" cy="369332"/>
          </a:xfrm>
          <a:prstGeom prst="rect">
            <a:avLst/>
          </a:prstGeom>
          <a:noFill/>
        </p:spPr>
        <p:txBody>
          <a:bodyPr wrap="square" rtlCol="0">
            <a:spAutoFit/>
          </a:bodyPr>
          <a:lstStyle/>
          <a:p>
            <a:r>
              <a:rPr lang="en-US" dirty="0" smtClean="0"/>
              <a:t>Release Date</a:t>
            </a:r>
            <a:endParaRPr lang="en-US" dirty="0"/>
          </a:p>
        </p:txBody>
      </p:sp>
      <p:cxnSp>
        <p:nvCxnSpPr>
          <p:cNvPr id="9" name="Straight Arrow Connector 8"/>
          <p:cNvCxnSpPr>
            <a:endCxn id="15" idx="1"/>
          </p:cNvCxnSpPr>
          <p:nvPr/>
        </p:nvCxnSpPr>
        <p:spPr>
          <a:xfrm flipV="1">
            <a:off x="4119153" y="1691642"/>
            <a:ext cx="1506584" cy="755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a:endCxn id="16" idx="1"/>
          </p:cNvCxnSpPr>
          <p:nvPr/>
        </p:nvCxnSpPr>
        <p:spPr>
          <a:xfrm>
            <a:off x="4119153" y="2649038"/>
            <a:ext cx="1489165" cy="1322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a:endCxn id="14" idx="1"/>
          </p:cNvCxnSpPr>
          <p:nvPr/>
        </p:nvCxnSpPr>
        <p:spPr>
          <a:xfrm flipV="1">
            <a:off x="4101734" y="742409"/>
            <a:ext cx="1506584" cy="14935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ounded Rectangle 13"/>
          <p:cNvSpPr/>
          <p:nvPr/>
        </p:nvSpPr>
        <p:spPr>
          <a:xfrm>
            <a:off x="5608318" y="341814"/>
            <a:ext cx="1672046" cy="8011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ounded Rectangle 14"/>
          <p:cNvSpPr/>
          <p:nvPr/>
        </p:nvSpPr>
        <p:spPr>
          <a:xfrm>
            <a:off x="5625737" y="1291047"/>
            <a:ext cx="1672046" cy="8011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ounded Rectangle 15"/>
          <p:cNvSpPr/>
          <p:nvPr/>
        </p:nvSpPr>
        <p:spPr>
          <a:xfrm>
            <a:off x="5608318" y="2380705"/>
            <a:ext cx="1672046" cy="8011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ounded Rectangle 16"/>
          <p:cNvSpPr/>
          <p:nvPr/>
        </p:nvSpPr>
        <p:spPr>
          <a:xfrm>
            <a:off x="5608318" y="3599907"/>
            <a:ext cx="1672046" cy="8011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2" name="Straight Arrow Connector 21"/>
          <p:cNvCxnSpPr>
            <a:endCxn id="17" idx="1"/>
          </p:cNvCxnSpPr>
          <p:nvPr/>
        </p:nvCxnSpPr>
        <p:spPr>
          <a:xfrm>
            <a:off x="4019005" y="2879271"/>
            <a:ext cx="1589313" cy="1121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5804259" y="2463091"/>
            <a:ext cx="1393372" cy="646331"/>
          </a:xfrm>
          <a:prstGeom prst="rect">
            <a:avLst/>
          </a:prstGeom>
          <a:noFill/>
        </p:spPr>
        <p:txBody>
          <a:bodyPr wrap="square" rtlCol="0">
            <a:spAutoFit/>
          </a:bodyPr>
          <a:lstStyle/>
          <a:p>
            <a:r>
              <a:rPr lang="en-US" dirty="0" smtClean="0">
                <a:solidFill>
                  <a:schemeClr val="bg1"/>
                </a:solidFill>
              </a:rPr>
              <a:t>Release day of month</a:t>
            </a:r>
            <a:endParaRPr lang="en-US" dirty="0">
              <a:solidFill>
                <a:schemeClr val="bg1"/>
              </a:solidFill>
            </a:endParaRPr>
          </a:p>
        </p:txBody>
      </p:sp>
      <p:sp>
        <p:nvSpPr>
          <p:cNvPr id="25" name="TextBox 24"/>
          <p:cNvSpPr txBox="1"/>
          <p:nvPr/>
        </p:nvSpPr>
        <p:spPr>
          <a:xfrm>
            <a:off x="5765074" y="528043"/>
            <a:ext cx="1393372" cy="369332"/>
          </a:xfrm>
          <a:prstGeom prst="rect">
            <a:avLst/>
          </a:prstGeom>
          <a:noFill/>
        </p:spPr>
        <p:txBody>
          <a:bodyPr wrap="square" rtlCol="0">
            <a:spAutoFit/>
          </a:bodyPr>
          <a:lstStyle/>
          <a:p>
            <a:r>
              <a:rPr lang="en-US" dirty="0" smtClean="0">
                <a:solidFill>
                  <a:schemeClr val="bg1"/>
                </a:solidFill>
              </a:rPr>
              <a:t>Release year</a:t>
            </a:r>
            <a:endParaRPr lang="en-US" dirty="0">
              <a:solidFill>
                <a:schemeClr val="bg1"/>
              </a:solidFill>
            </a:endParaRPr>
          </a:p>
        </p:txBody>
      </p:sp>
      <p:sp>
        <p:nvSpPr>
          <p:cNvPr id="26" name="TextBox 25"/>
          <p:cNvSpPr txBox="1"/>
          <p:nvPr/>
        </p:nvSpPr>
        <p:spPr>
          <a:xfrm>
            <a:off x="5804259" y="1343583"/>
            <a:ext cx="1393372" cy="646331"/>
          </a:xfrm>
          <a:prstGeom prst="rect">
            <a:avLst/>
          </a:prstGeom>
          <a:noFill/>
        </p:spPr>
        <p:txBody>
          <a:bodyPr wrap="square" rtlCol="0">
            <a:spAutoFit/>
          </a:bodyPr>
          <a:lstStyle/>
          <a:p>
            <a:r>
              <a:rPr lang="en-US" dirty="0" smtClean="0">
                <a:solidFill>
                  <a:schemeClr val="bg1"/>
                </a:solidFill>
              </a:rPr>
              <a:t>Release day of week</a:t>
            </a:r>
            <a:endParaRPr lang="en-US" dirty="0">
              <a:solidFill>
                <a:schemeClr val="bg1"/>
              </a:solidFill>
            </a:endParaRPr>
          </a:p>
        </p:txBody>
      </p:sp>
      <p:sp>
        <p:nvSpPr>
          <p:cNvPr id="27" name="TextBox 26"/>
          <p:cNvSpPr txBox="1"/>
          <p:nvPr/>
        </p:nvSpPr>
        <p:spPr>
          <a:xfrm>
            <a:off x="5765074" y="3691542"/>
            <a:ext cx="1332412" cy="646331"/>
          </a:xfrm>
          <a:prstGeom prst="rect">
            <a:avLst/>
          </a:prstGeom>
          <a:noFill/>
        </p:spPr>
        <p:txBody>
          <a:bodyPr wrap="square" rtlCol="0">
            <a:spAutoFit/>
          </a:bodyPr>
          <a:lstStyle/>
          <a:p>
            <a:r>
              <a:rPr lang="en-US" dirty="0" smtClean="0">
                <a:solidFill>
                  <a:schemeClr val="bg1"/>
                </a:solidFill>
              </a:rPr>
              <a:t>Release month</a:t>
            </a:r>
            <a:endParaRPr lang="en-US" dirty="0">
              <a:solidFill>
                <a:schemeClr val="bg1"/>
              </a:solidFill>
            </a:endParaRPr>
          </a:p>
        </p:txBody>
      </p:sp>
      <p:sp>
        <p:nvSpPr>
          <p:cNvPr id="28" name="Rounded Rectangle 27"/>
          <p:cNvSpPr/>
          <p:nvPr/>
        </p:nvSpPr>
        <p:spPr>
          <a:xfrm>
            <a:off x="2725783" y="567798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2943497" y="5886994"/>
            <a:ext cx="1698172" cy="369332"/>
          </a:xfrm>
          <a:prstGeom prst="rect">
            <a:avLst/>
          </a:prstGeom>
          <a:noFill/>
        </p:spPr>
        <p:txBody>
          <a:bodyPr wrap="square" rtlCol="0">
            <a:spAutoFit/>
          </a:bodyPr>
          <a:lstStyle/>
          <a:p>
            <a:r>
              <a:rPr lang="en-US" dirty="0" smtClean="0"/>
              <a:t>Homepage</a:t>
            </a:r>
            <a:endParaRPr lang="en-US" dirty="0"/>
          </a:p>
        </p:txBody>
      </p:sp>
      <p:cxnSp>
        <p:nvCxnSpPr>
          <p:cNvPr id="30" name="Straight Arrow Connector 29"/>
          <p:cNvCxnSpPr/>
          <p:nvPr/>
        </p:nvCxnSpPr>
        <p:spPr>
          <a:xfrm flipV="1">
            <a:off x="4809303" y="6078583"/>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le 31"/>
          <p:cNvSpPr/>
          <p:nvPr/>
        </p:nvSpPr>
        <p:spPr>
          <a:xfrm>
            <a:off x="6500945" y="5392391"/>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p:cNvSpPr txBox="1"/>
          <p:nvPr/>
        </p:nvSpPr>
        <p:spPr>
          <a:xfrm>
            <a:off x="6836229" y="5677989"/>
            <a:ext cx="2316480" cy="923330"/>
          </a:xfrm>
          <a:prstGeom prst="rect">
            <a:avLst/>
          </a:prstGeom>
          <a:noFill/>
        </p:spPr>
        <p:txBody>
          <a:bodyPr wrap="square" rtlCol="0">
            <a:spAutoFit/>
          </a:bodyPr>
          <a:lstStyle/>
          <a:p>
            <a:r>
              <a:rPr lang="en-US" dirty="0" smtClean="0">
                <a:solidFill>
                  <a:schemeClr val="bg1"/>
                </a:solidFill>
              </a:rPr>
              <a:t>Binary Format:</a:t>
            </a:r>
          </a:p>
          <a:p>
            <a:r>
              <a:rPr lang="en-US" dirty="0" smtClean="0">
                <a:solidFill>
                  <a:schemeClr val="bg1"/>
                </a:solidFill>
              </a:rPr>
              <a:t>has homepage = 1</a:t>
            </a:r>
          </a:p>
          <a:p>
            <a:r>
              <a:rPr lang="en-US" dirty="0" smtClean="0">
                <a:solidFill>
                  <a:schemeClr val="bg1"/>
                </a:solidFill>
              </a:rPr>
              <a:t>No homepage = 0</a:t>
            </a:r>
            <a:endParaRPr lang="en-US" dirty="0">
              <a:solidFill>
                <a:schemeClr val="bg1"/>
              </a:solidFill>
            </a:endParaRPr>
          </a:p>
        </p:txBody>
      </p:sp>
      <p:cxnSp>
        <p:nvCxnSpPr>
          <p:cNvPr id="34" name="Straight Arrow Connector 33"/>
          <p:cNvCxnSpPr>
            <a:stCxn id="14" idx="3"/>
          </p:cNvCxnSpPr>
          <p:nvPr/>
        </p:nvCxnSpPr>
        <p:spPr>
          <a:xfrm flipV="1">
            <a:off x="7280364" y="742408"/>
            <a:ext cx="1071156"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Rounded Rectangle 37"/>
          <p:cNvSpPr/>
          <p:nvPr/>
        </p:nvSpPr>
        <p:spPr>
          <a:xfrm>
            <a:off x="8329742" y="341813"/>
            <a:ext cx="1672046" cy="12583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a:off x="8536574" y="338411"/>
            <a:ext cx="1280160" cy="1200329"/>
          </a:xfrm>
          <a:prstGeom prst="rect">
            <a:avLst/>
          </a:prstGeom>
          <a:noFill/>
        </p:spPr>
        <p:txBody>
          <a:bodyPr wrap="square" rtlCol="0">
            <a:spAutoFit/>
          </a:bodyPr>
          <a:lstStyle/>
          <a:p>
            <a:r>
              <a:rPr lang="en-US" dirty="0" smtClean="0">
                <a:solidFill>
                  <a:schemeClr val="bg1"/>
                </a:solidFill>
              </a:rPr>
              <a:t>Binned Release Year (Decade)</a:t>
            </a:r>
            <a:endParaRPr lang="en-US" dirty="0">
              <a:solidFill>
                <a:schemeClr val="bg1"/>
              </a:solidFill>
            </a:endParaRPr>
          </a:p>
        </p:txBody>
      </p:sp>
    </p:spTree>
    <p:extLst>
      <p:ext uri="{BB962C8B-B14F-4D97-AF65-F5344CB8AC3E}">
        <p14:creationId xmlns:p14="http://schemas.microsoft.com/office/powerpoint/2010/main" val="4265781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a:latin typeface="+mj-lt"/>
              </a:rPr>
              <a:t>3</a:t>
            </a:r>
            <a:r>
              <a:rPr lang="en-US" sz="2400" b="1" dirty="0" smtClean="0">
                <a:latin typeface="+mj-lt"/>
              </a:rPr>
              <a:t>. Original language :</a:t>
            </a:r>
          </a:p>
          <a:p>
            <a:pPr marL="0" indent="0">
              <a:buNone/>
            </a:pPr>
            <a:endParaRPr lang="en-US" b="1" dirty="0"/>
          </a:p>
          <a:p>
            <a:pPr marL="0" indent="0">
              <a:buNone/>
            </a:pPr>
            <a:endParaRPr lang="en-US" b="1" dirty="0" smtClean="0"/>
          </a:p>
          <a:p>
            <a:pPr marL="0" indent="0">
              <a:buNone/>
            </a:pPr>
            <a:r>
              <a:rPr lang="en-US" sz="2400" b="1" dirty="0" smtClean="0">
                <a:latin typeface="+mj-lt"/>
              </a:rPr>
              <a:t>4. Tagline:      </a:t>
            </a:r>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r>
              <a:rPr lang="en-US" sz="2400" b="1" dirty="0" smtClean="0">
                <a:latin typeface="+mj-lt"/>
              </a:rPr>
              <a:t>5. Homepage : </a:t>
            </a:r>
          </a:p>
          <a:p>
            <a:pPr marL="0" indent="0">
              <a:buNone/>
            </a:pPr>
            <a:endParaRPr lang="en-US" sz="2400" b="1" dirty="0" smtClean="0"/>
          </a:p>
          <a:p>
            <a:pPr marL="0" indent="0">
              <a:buNone/>
            </a:pPr>
            <a:endParaRPr lang="en-US" sz="2400" b="1" dirty="0" smtClean="0"/>
          </a:p>
        </p:txBody>
      </p:sp>
      <p:sp>
        <p:nvSpPr>
          <p:cNvPr id="28" name="Rounded Rectangle 27"/>
          <p:cNvSpPr/>
          <p:nvPr/>
        </p:nvSpPr>
        <p:spPr>
          <a:xfrm>
            <a:off x="2843348" y="955373"/>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3233054" y="1037155"/>
            <a:ext cx="1698172" cy="646331"/>
          </a:xfrm>
          <a:prstGeom prst="rect">
            <a:avLst/>
          </a:prstGeom>
          <a:noFill/>
        </p:spPr>
        <p:txBody>
          <a:bodyPr wrap="square" rtlCol="0">
            <a:spAutoFit/>
          </a:bodyPr>
          <a:lstStyle/>
          <a:p>
            <a:r>
              <a:rPr lang="en-US" dirty="0" smtClean="0"/>
              <a:t>Original Language</a:t>
            </a:r>
            <a:endParaRPr lang="en-US" dirty="0"/>
          </a:p>
        </p:txBody>
      </p:sp>
      <p:cxnSp>
        <p:nvCxnSpPr>
          <p:cNvPr id="30" name="Straight Arrow Connector 29"/>
          <p:cNvCxnSpPr/>
          <p:nvPr/>
        </p:nvCxnSpPr>
        <p:spPr>
          <a:xfrm flipV="1">
            <a:off x="4641669" y="1418956"/>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le 31"/>
          <p:cNvSpPr/>
          <p:nvPr/>
        </p:nvSpPr>
        <p:spPr>
          <a:xfrm>
            <a:off x="6311534" y="739687"/>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p:cNvSpPr txBox="1"/>
          <p:nvPr/>
        </p:nvSpPr>
        <p:spPr>
          <a:xfrm>
            <a:off x="6696892" y="898657"/>
            <a:ext cx="2316480" cy="923330"/>
          </a:xfrm>
          <a:prstGeom prst="rect">
            <a:avLst/>
          </a:prstGeom>
          <a:noFill/>
        </p:spPr>
        <p:txBody>
          <a:bodyPr wrap="square" rtlCol="0">
            <a:spAutoFit/>
          </a:bodyPr>
          <a:lstStyle/>
          <a:p>
            <a:r>
              <a:rPr lang="en-US" dirty="0" smtClean="0">
                <a:solidFill>
                  <a:schemeClr val="bg1"/>
                </a:solidFill>
              </a:rPr>
              <a:t>Binary Format:</a:t>
            </a:r>
          </a:p>
          <a:p>
            <a:r>
              <a:rPr lang="en-US" dirty="0" smtClean="0">
                <a:solidFill>
                  <a:schemeClr val="bg1"/>
                </a:solidFill>
              </a:rPr>
              <a:t>If English = 1</a:t>
            </a:r>
          </a:p>
          <a:p>
            <a:r>
              <a:rPr lang="en-US" dirty="0" smtClean="0">
                <a:solidFill>
                  <a:schemeClr val="bg1"/>
                </a:solidFill>
              </a:rPr>
              <a:t>Other than English = 0</a:t>
            </a:r>
            <a:endParaRPr lang="en-US" dirty="0">
              <a:solidFill>
                <a:schemeClr val="bg1"/>
              </a:solidFill>
            </a:endParaRPr>
          </a:p>
        </p:txBody>
      </p:sp>
      <p:sp>
        <p:nvSpPr>
          <p:cNvPr id="23" name="Rounded Rectangle 22"/>
          <p:cNvSpPr/>
          <p:nvPr/>
        </p:nvSpPr>
        <p:spPr>
          <a:xfrm>
            <a:off x="2843348" y="3282752"/>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233054" y="3364534"/>
            <a:ext cx="1698172" cy="369332"/>
          </a:xfrm>
          <a:prstGeom prst="rect">
            <a:avLst/>
          </a:prstGeom>
          <a:noFill/>
        </p:spPr>
        <p:txBody>
          <a:bodyPr wrap="square" rtlCol="0">
            <a:spAutoFit/>
          </a:bodyPr>
          <a:lstStyle/>
          <a:p>
            <a:r>
              <a:rPr lang="en-US" dirty="0" smtClean="0"/>
              <a:t>Tagline</a:t>
            </a:r>
            <a:endParaRPr lang="en-US" dirty="0"/>
          </a:p>
        </p:txBody>
      </p:sp>
      <p:cxnSp>
        <p:nvCxnSpPr>
          <p:cNvPr id="34" name="Straight Arrow Connector 33"/>
          <p:cNvCxnSpPr>
            <a:endCxn id="35" idx="1"/>
          </p:cNvCxnSpPr>
          <p:nvPr/>
        </p:nvCxnSpPr>
        <p:spPr>
          <a:xfrm flipV="1">
            <a:off x="4641669" y="2973395"/>
            <a:ext cx="1656802" cy="7778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ounded Rectangle 34"/>
          <p:cNvSpPr/>
          <p:nvPr/>
        </p:nvSpPr>
        <p:spPr>
          <a:xfrm>
            <a:off x="6298471" y="2530677"/>
            <a:ext cx="2952206" cy="88543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6696892" y="2538723"/>
            <a:ext cx="2316480" cy="923330"/>
          </a:xfrm>
          <a:prstGeom prst="rect">
            <a:avLst/>
          </a:prstGeom>
          <a:noFill/>
        </p:spPr>
        <p:txBody>
          <a:bodyPr wrap="square" rtlCol="0">
            <a:spAutoFit/>
          </a:bodyPr>
          <a:lstStyle/>
          <a:p>
            <a:r>
              <a:rPr lang="en-US" dirty="0" smtClean="0">
                <a:solidFill>
                  <a:schemeClr val="bg1"/>
                </a:solidFill>
              </a:rPr>
              <a:t>Binary Format:</a:t>
            </a:r>
          </a:p>
          <a:p>
            <a:r>
              <a:rPr lang="en-US" dirty="0" smtClean="0">
                <a:solidFill>
                  <a:schemeClr val="bg1"/>
                </a:solidFill>
              </a:rPr>
              <a:t>Has tagline= 1</a:t>
            </a:r>
          </a:p>
          <a:p>
            <a:r>
              <a:rPr lang="en-US" dirty="0" smtClean="0">
                <a:solidFill>
                  <a:schemeClr val="bg1"/>
                </a:solidFill>
              </a:rPr>
              <a:t>No tagline = 0</a:t>
            </a:r>
            <a:endParaRPr lang="en-US" dirty="0">
              <a:solidFill>
                <a:schemeClr val="bg1"/>
              </a:solidFill>
            </a:endParaRPr>
          </a:p>
        </p:txBody>
      </p:sp>
      <p:sp>
        <p:nvSpPr>
          <p:cNvPr id="37" name="Rounded Rectangle 36"/>
          <p:cNvSpPr/>
          <p:nvPr/>
        </p:nvSpPr>
        <p:spPr>
          <a:xfrm>
            <a:off x="2843348" y="5621328"/>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p:cNvSpPr txBox="1"/>
          <p:nvPr/>
        </p:nvSpPr>
        <p:spPr>
          <a:xfrm>
            <a:off x="3233054" y="5703110"/>
            <a:ext cx="1698172" cy="646331"/>
          </a:xfrm>
          <a:prstGeom prst="rect">
            <a:avLst/>
          </a:prstGeom>
          <a:noFill/>
        </p:spPr>
        <p:txBody>
          <a:bodyPr wrap="square" rtlCol="0">
            <a:spAutoFit/>
          </a:bodyPr>
          <a:lstStyle/>
          <a:p>
            <a:r>
              <a:rPr lang="en-US" dirty="0" smtClean="0"/>
              <a:t>Original Language</a:t>
            </a:r>
            <a:endParaRPr lang="en-US" dirty="0"/>
          </a:p>
        </p:txBody>
      </p:sp>
      <p:cxnSp>
        <p:nvCxnSpPr>
          <p:cNvPr id="39" name="Straight Arrow Connector 38"/>
          <p:cNvCxnSpPr/>
          <p:nvPr/>
        </p:nvCxnSpPr>
        <p:spPr>
          <a:xfrm flipV="1">
            <a:off x="4641669" y="6084911"/>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p:cNvSpPr/>
          <p:nvPr/>
        </p:nvSpPr>
        <p:spPr>
          <a:xfrm>
            <a:off x="6311534" y="5405642"/>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p:cNvSpPr txBox="1"/>
          <p:nvPr/>
        </p:nvSpPr>
        <p:spPr>
          <a:xfrm>
            <a:off x="6696892" y="5564612"/>
            <a:ext cx="2316480" cy="923330"/>
          </a:xfrm>
          <a:prstGeom prst="rect">
            <a:avLst/>
          </a:prstGeom>
          <a:noFill/>
        </p:spPr>
        <p:txBody>
          <a:bodyPr wrap="square" rtlCol="0">
            <a:spAutoFit/>
          </a:bodyPr>
          <a:lstStyle/>
          <a:p>
            <a:r>
              <a:rPr lang="en-US" dirty="0" smtClean="0">
                <a:solidFill>
                  <a:schemeClr val="bg1"/>
                </a:solidFill>
              </a:rPr>
              <a:t>Binary Format:</a:t>
            </a:r>
          </a:p>
          <a:p>
            <a:r>
              <a:rPr lang="en-US" dirty="0" smtClean="0">
                <a:solidFill>
                  <a:schemeClr val="bg1"/>
                </a:solidFill>
              </a:rPr>
              <a:t>If English = 1</a:t>
            </a:r>
          </a:p>
          <a:p>
            <a:r>
              <a:rPr lang="en-US" dirty="0" smtClean="0">
                <a:solidFill>
                  <a:schemeClr val="bg1"/>
                </a:solidFill>
              </a:rPr>
              <a:t>Other than English = 0</a:t>
            </a:r>
            <a:endParaRPr lang="en-US" dirty="0">
              <a:solidFill>
                <a:schemeClr val="bg1"/>
              </a:solidFill>
            </a:endParaRPr>
          </a:p>
        </p:txBody>
      </p:sp>
      <p:sp>
        <p:nvSpPr>
          <p:cNvPr id="42" name="Rounded Rectangle 41"/>
          <p:cNvSpPr/>
          <p:nvPr/>
        </p:nvSpPr>
        <p:spPr>
          <a:xfrm>
            <a:off x="6339841" y="3621023"/>
            <a:ext cx="2952206" cy="88543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3" name="Straight Arrow Connector 42"/>
          <p:cNvCxnSpPr>
            <a:stCxn id="23" idx="3"/>
            <a:endCxn id="42" idx="1"/>
          </p:cNvCxnSpPr>
          <p:nvPr/>
        </p:nvCxnSpPr>
        <p:spPr>
          <a:xfrm>
            <a:off x="4931226" y="3687701"/>
            <a:ext cx="1408615" cy="376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6696892" y="3769483"/>
            <a:ext cx="1950719" cy="646331"/>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Tagline word count</a:t>
            </a:r>
            <a:endParaRPr lang="en-US" dirty="0">
              <a:solidFill>
                <a:schemeClr val="bg1"/>
              </a:solidFill>
            </a:endParaRPr>
          </a:p>
        </p:txBody>
      </p:sp>
    </p:spTree>
    <p:extLst>
      <p:ext uri="{BB962C8B-B14F-4D97-AF65-F5344CB8AC3E}">
        <p14:creationId xmlns:p14="http://schemas.microsoft.com/office/powerpoint/2010/main" val="106388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smtClean="0">
                <a:latin typeface="+mj-lt"/>
              </a:rPr>
              <a:t>6. Title :</a:t>
            </a:r>
          </a:p>
          <a:p>
            <a:pPr marL="0" indent="0">
              <a:buNone/>
            </a:pPr>
            <a:endParaRPr lang="en-US" b="1" dirty="0"/>
          </a:p>
          <a:p>
            <a:pPr marL="0" indent="0">
              <a:buNone/>
            </a:pPr>
            <a:r>
              <a:rPr lang="en-US" sz="2400" b="1" dirty="0">
                <a:latin typeface="+mj-lt"/>
              </a:rPr>
              <a:t>7</a:t>
            </a:r>
            <a:r>
              <a:rPr lang="en-US" sz="2400" b="1" dirty="0" smtClean="0">
                <a:latin typeface="+mj-lt"/>
              </a:rPr>
              <a:t>. </a:t>
            </a:r>
            <a:r>
              <a:rPr lang="en-US" sz="2400" b="1" dirty="0" err="1" smtClean="0">
                <a:latin typeface="+mj-lt"/>
              </a:rPr>
              <a:t>Overveiw</a:t>
            </a:r>
            <a:r>
              <a:rPr lang="en-US" sz="2400" b="1" dirty="0" smtClean="0">
                <a:latin typeface="+mj-lt"/>
              </a:rPr>
              <a:t> :      </a:t>
            </a:r>
          </a:p>
          <a:p>
            <a:pPr marL="0" indent="0">
              <a:buNone/>
            </a:pPr>
            <a:endParaRPr lang="en-US" b="1" dirty="0"/>
          </a:p>
          <a:p>
            <a:pPr marL="0" indent="0">
              <a:buNone/>
            </a:pPr>
            <a:endParaRPr lang="en-US" b="1" dirty="0" smtClean="0"/>
          </a:p>
          <a:p>
            <a:pPr marL="0" indent="0">
              <a:buNone/>
            </a:pPr>
            <a:r>
              <a:rPr lang="en-US" sz="2400" b="1" dirty="0">
                <a:latin typeface="+mj-lt"/>
              </a:rPr>
              <a:t>8</a:t>
            </a:r>
            <a:r>
              <a:rPr lang="en-US" sz="2400" b="1" dirty="0" smtClean="0">
                <a:latin typeface="+mj-lt"/>
              </a:rPr>
              <a:t>. Production Companies : </a:t>
            </a:r>
          </a:p>
          <a:p>
            <a:pPr marL="0" indent="0">
              <a:buNone/>
            </a:pPr>
            <a:endParaRPr lang="en-US" sz="2400" b="1" dirty="0" smtClean="0"/>
          </a:p>
          <a:p>
            <a:pPr marL="0" indent="0">
              <a:buNone/>
            </a:pPr>
            <a:endParaRPr lang="en-US" sz="2400" b="1" dirty="0" smtClean="0"/>
          </a:p>
          <a:p>
            <a:pPr marL="0" indent="0">
              <a:buNone/>
            </a:pPr>
            <a:r>
              <a:rPr lang="en-US" sz="2400" b="1" dirty="0">
                <a:latin typeface="+mj-lt"/>
              </a:rPr>
              <a:t>8. Production </a:t>
            </a:r>
            <a:r>
              <a:rPr lang="en-US" sz="2400" b="1" dirty="0" smtClean="0">
                <a:latin typeface="+mj-lt"/>
              </a:rPr>
              <a:t>Countries </a:t>
            </a:r>
            <a:r>
              <a:rPr lang="en-US" sz="2400" b="1" dirty="0">
                <a:latin typeface="+mj-lt"/>
              </a:rPr>
              <a:t>: </a:t>
            </a:r>
          </a:p>
          <a:p>
            <a:pPr marL="0" indent="0">
              <a:buNone/>
            </a:pPr>
            <a:endParaRPr lang="en-US" sz="2400" b="1" dirty="0"/>
          </a:p>
        </p:txBody>
      </p:sp>
      <p:sp>
        <p:nvSpPr>
          <p:cNvPr id="28" name="Rounded Rectangle 27"/>
          <p:cNvSpPr/>
          <p:nvPr/>
        </p:nvSpPr>
        <p:spPr>
          <a:xfrm>
            <a:off x="2843348" y="955373"/>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3425733" y="1149360"/>
            <a:ext cx="1698172" cy="369332"/>
          </a:xfrm>
          <a:prstGeom prst="rect">
            <a:avLst/>
          </a:prstGeom>
          <a:noFill/>
        </p:spPr>
        <p:txBody>
          <a:bodyPr wrap="square" rtlCol="0">
            <a:spAutoFit/>
          </a:bodyPr>
          <a:lstStyle/>
          <a:p>
            <a:r>
              <a:rPr lang="en-US" dirty="0" smtClean="0"/>
              <a:t>Title </a:t>
            </a:r>
            <a:endParaRPr lang="en-US" dirty="0"/>
          </a:p>
        </p:txBody>
      </p:sp>
      <p:cxnSp>
        <p:nvCxnSpPr>
          <p:cNvPr id="30" name="Straight Arrow Connector 29"/>
          <p:cNvCxnSpPr/>
          <p:nvPr/>
        </p:nvCxnSpPr>
        <p:spPr>
          <a:xfrm flipV="1">
            <a:off x="4641669" y="1418956"/>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le 31"/>
          <p:cNvSpPr/>
          <p:nvPr/>
        </p:nvSpPr>
        <p:spPr>
          <a:xfrm>
            <a:off x="6311534" y="739687"/>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p:cNvSpPr txBox="1"/>
          <p:nvPr/>
        </p:nvSpPr>
        <p:spPr>
          <a:xfrm>
            <a:off x="6696892" y="898657"/>
            <a:ext cx="2316480" cy="646331"/>
          </a:xfrm>
          <a:prstGeom prst="rect">
            <a:avLst/>
          </a:prstGeom>
          <a:noFill/>
        </p:spPr>
        <p:txBody>
          <a:bodyPr wrap="square" rtlCol="0">
            <a:spAutoFit/>
          </a:bodyPr>
          <a:lstStyle/>
          <a:p>
            <a:r>
              <a:rPr lang="en-US" dirty="0" smtClean="0">
                <a:solidFill>
                  <a:schemeClr val="bg1"/>
                </a:solidFill>
              </a:rPr>
              <a:t>Numerical :</a:t>
            </a:r>
          </a:p>
          <a:p>
            <a:r>
              <a:rPr lang="en-US" dirty="0" smtClean="0">
                <a:solidFill>
                  <a:schemeClr val="bg1"/>
                </a:solidFill>
              </a:rPr>
              <a:t>Title word count</a:t>
            </a:r>
            <a:endParaRPr lang="en-US" dirty="0">
              <a:solidFill>
                <a:schemeClr val="bg1"/>
              </a:solidFill>
            </a:endParaRPr>
          </a:p>
        </p:txBody>
      </p:sp>
      <p:sp>
        <p:nvSpPr>
          <p:cNvPr id="23" name="Rounded Rectangle 22"/>
          <p:cNvSpPr/>
          <p:nvPr/>
        </p:nvSpPr>
        <p:spPr>
          <a:xfrm>
            <a:off x="2843348" y="253269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300549" y="2743678"/>
            <a:ext cx="1698172" cy="369332"/>
          </a:xfrm>
          <a:prstGeom prst="rect">
            <a:avLst/>
          </a:prstGeom>
          <a:noFill/>
        </p:spPr>
        <p:txBody>
          <a:bodyPr wrap="square" rtlCol="0">
            <a:spAutoFit/>
          </a:bodyPr>
          <a:lstStyle/>
          <a:p>
            <a:r>
              <a:rPr lang="en-US" dirty="0" smtClean="0"/>
              <a:t>Overview</a:t>
            </a:r>
            <a:endParaRPr lang="en-US" dirty="0"/>
          </a:p>
        </p:txBody>
      </p:sp>
      <p:sp>
        <p:nvSpPr>
          <p:cNvPr id="37" name="Rounded Rectangle 36"/>
          <p:cNvSpPr/>
          <p:nvPr/>
        </p:nvSpPr>
        <p:spPr>
          <a:xfrm>
            <a:off x="2845530" y="391327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p:cNvSpPr txBox="1"/>
          <p:nvPr/>
        </p:nvSpPr>
        <p:spPr>
          <a:xfrm>
            <a:off x="3235236" y="3995061"/>
            <a:ext cx="1698172" cy="646331"/>
          </a:xfrm>
          <a:prstGeom prst="rect">
            <a:avLst/>
          </a:prstGeom>
          <a:noFill/>
        </p:spPr>
        <p:txBody>
          <a:bodyPr wrap="square" rtlCol="0">
            <a:spAutoFit/>
          </a:bodyPr>
          <a:lstStyle/>
          <a:p>
            <a:r>
              <a:rPr lang="en-US" dirty="0" smtClean="0"/>
              <a:t>Production</a:t>
            </a:r>
          </a:p>
          <a:p>
            <a:r>
              <a:rPr lang="en-US" dirty="0" smtClean="0"/>
              <a:t>Companies</a:t>
            </a:r>
            <a:endParaRPr lang="en-US" dirty="0"/>
          </a:p>
        </p:txBody>
      </p:sp>
      <p:cxnSp>
        <p:nvCxnSpPr>
          <p:cNvPr id="39" name="Straight Arrow Connector 38"/>
          <p:cNvCxnSpPr/>
          <p:nvPr/>
        </p:nvCxnSpPr>
        <p:spPr>
          <a:xfrm flipV="1">
            <a:off x="4643851" y="4376862"/>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p:cNvSpPr/>
          <p:nvPr/>
        </p:nvSpPr>
        <p:spPr>
          <a:xfrm>
            <a:off x="6313716" y="3879206"/>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p:cNvSpPr txBox="1"/>
          <p:nvPr/>
        </p:nvSpPr>
        <p:spPr>
          <a:xfrm>
            <a:off x="6699074" y="3856563"/>
            <a:ext cx="2316480" cy="923330"/>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Number of production </a:t>
            </a:r>
          </a:p>
          <a:p>
            <a:r>
              <a:rPr lang="en-US" dirty="0" smtClean="0">
                <a:solidFill>
                  <a:schemeClr val="bg1"/>
                </a:solidFill>
              </a:rPr>
              <a:t>companies</a:t>
            </a:r>
          </a:p>
        </p:txBody>
      </p:sp>
      <p:sp>
        <p:nvSpPr>
          <p:cNvPr id="42" name="Rounded Rectangle 41"/>
          <p:cNvSpPr/>
          <p:nvPr/>
        </p:nvSpPr>
        <p:spPr>
          <a:xfrm>
            <a:off x="6339841" y="2467897"/>
            <a:ext cx="2952206" cy="88543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3" name="Straight Arrow Connector 42"/>
          <p:cNvCxnSpPr/>
          <p:nvPr/>
        </p:nvCxnSpPr>
        <p:spPr>
          <a:xfrm flipV="1">
            <a:off x="4893120" y="2872300"/>
            <a:ext cx="1446721" cy="138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6696892" y="2448950"/>
            <a:ext cx="1950719" cy="923330"/>
          </a:xfrm>
          <a:prstGeom prst="rect">
            <a:avLst/>
          </a:prstGeom>
          <a:noFill/>
        </p:spPr>
        <p:txBody>
          <a:bodyPr wrap="square" rtlCol="0">
            <a:spAutoFit/>
          </a:bodyPr>
          <a:lstStyle/>
          <a:p>
            <a:r>
              <a:rPr lang="en-US" dirty="0" smtClean="0">
                <a:solidFill>
                  <a:schemeClr val="bg1"/>
                </a:solidFill>
              </a:rPr>
              <a:t>Numerical: </a:t>
            </a:r>
          </a:p>
          <a:p>
            <a:r>
              <a:rPr lang="en-US" dirty="0" smtClean="0">
                <a:solidFill>
                  <a:schemeClr val="bg1"/>
                </a:solidFill>
              </a:rPr>
              <a:t>Overview word count</a:t>
            </a:r>
            <a:endParaRPr lang="en-US" dirty="0">
              <a:solidFill>
                <a:schemeClr val="bg1"/>
              </a:solidFill>
            </a:endParaRPr>
          </a:p>
        </p:txBody>
      </p:sp>
      <p:sp>
        <p:nvSpPr>
          <p:cNvPr id="22" name="Rounded Rectangle 21"/>
          <p:cNvSpPr/>
          <p:nvPr/>
        </p:nvSpPr>
        <p:spPr>
          <a:xfrm>
            <a:off x="2910843" y="5668222"/>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3300549" y="5750004"/>
            <a:ext cx="1698172" cy="646331"/>
          </a:xfrm>
          <a:prstGeom prst="rect">
            <a:avLst/>
          </a:prstGeom>
          <a:noFill/>
        </p:spPr>
        <p:txBody>
          <a:bodyPr wrap="square" rtlCol="0">
            <a:spAutoFit/>
          </a:bodyPr>
          <a:lstStyle/>
          <a:p>
            <a:r>
              <a:rPr lang="en-US" dirty="0" smtClean="0"/>
              <a:t>Production</a:t>
            </a:r>
          </a:p>
          <a:p>
            <a:r>
              <a:rPr lang="en-US" dirty="0" smtClean="0"/>
              <a:t>Countries</a:t>
            </a:r>
            <a:endParaRPr lang="en-US" dirty="0"/>
          </a:p>
        </p:txBody>
      </p:sp>
      <p:cxnSp>
        <p:nvCxnSpPr>
          <p:cNvPr id="25" name="Straight Arrow Connector 24"/>
          <p:cNvCxnSpPr/>
          <p:nvPr/>
        </p:nvCxnSpPr>
        <p:spPr>
          <a:xfrm flipV="1">
            <a:off x="4709164" y="6131805"/>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ounded Rectangle 25"/>
          <p:cNvSpPr/>
          <p:nvPr/>
        </p:nvSpPr>
        <p:spPr>
          <a:xfrm>
            <a:off x="6379029" y="5634149"/>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6764387" y="5611506"/>
            <a:ext cx="2316480" cy="923330"/>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Number of production </a:t>
            </a:r>
          </a:p>
          <a:p>
            <a:r>
              <a:rPr lang="en-US" dirty="0" smtClean="0">
                <a:solidFill>
                  <a:schemeClr val="bg1"/>
                </a:solidFill>
              </a:rPr>
              <a:t>countries</a:t>
            </a:r>
          </a:p>
        </p:txBody>
      </p:sp>
    </p:spTree>
    <p:extLst>
      <p:ext uri="{BB962C8B-B14F-4D97-AF65-F5344CB8AC3E}">
        <p14:creationId xmlns:p14="http://schemas.microsoft.com/office/powerpoint/2010/main" val="4061578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7530" y="87085"/>
            <a:ext cx="3727269" cy="1018904"/>
          </a:xfrm>
        </p:spPr>
        <p:txBody>
          <a:bodyPr>
            <a:noAutofit/>
          </a:bodyPr>
          <a:lstStyle/>
          <a:p>
            <a:r>
              <a:rPr lang="en-US" sz="7200" b="1" dirty="0" smtClean="0"/>
              <a:t>Content</a:t>
            </a:r>
            <a:endParaRPr lang="en-US" sz="7200" b="1" dirty="0"/>
          </a:p>
        </p:txBody>
      </p:sp>
      <p:sp>
        <p:nvSpPr>
          <p:cNvPr id="3" name="Subtitle 2"/>
          <p:cNvSpPr>
            <a:spLocks noGrp="1"/>
          </p:cNvSpPr>
          <p:nvPr>
            <p:ph type="subTitle" idx="1"/>
          </p:nvPr>
        </p:nvSpPr>
        <p:spPr>
          <a:xfrm>
            <a:off x="182880" y="1219200"/>
            <a:ext cx="9144000" cy="3714206"/>
          </a:xfrm>
        </p:spPr>
        <p:txBody>
          <a:bodyPr>
            <a:noAutofit/>
          </a:bodyPr>
          <a:lstStyle/>
          <a:p>
            <a:pPr marL="457200" indent="-457200" algn="l">
              <a:buAutoNum type="arabicPeriod"/>
            </a:pPr>
            <a:r>
              <a:rPr lang="en-US" sz="4400" dirty="0" smtClean="0"/>
              <a:t>Problem Statement</a:t>
            </a:r>
            <a:r>
              <a:rPr lang="en-US" sz="4400" dirty="0"/>
              <a:t> </a:t>
            </a:r>
            <a:r>
              <a:rPr lang="en-US" sz="4400" dirty="0" smtClean="0"/>
              <a:t>&amp; Features Description</a:t>
            </a:r>
          </a:p>
          <a:p>
            <a:pPr marL="457200" indent="-457200" algn="l">
              <a:buAutoNum type="arabicPeriod"/>
            </a:pPr>
            <a:r>
              <a:rPr lang="en-US" sz="4400" dirty="0" smtClean="0"/>
              <a:t>Exploratory Data Analysis</a:t>
            </a:r>
          </a:p>
          <a:p>
            <a:pPr marL="457200" indent="-457200" algn="l">
              <a:buAutoNum type="arabicPeriod"/>
            </a:pPr>
            <a:r>
              <a:rPr lang="en-US" sz="4400" dirty="0" smtClean="0"/>
              <a:t>Feature Engineering</a:t>
            </a:r>
          </a:p>
          <a:p>
            <a:pPr marL="457200" indent="-457200" algn="l">
              <a:buAutoNum type="arabicPeriod"/>
            </a:pPr>
            <a:r>
              <a:rPr lang="en-US" sz="4400" dirty="0" smtClean="0"/>
              <a:t>Feature Selection</a:t>
            </a:r>
          </a:p>
          <a:p>
            <a:pPr marL="457200" indent="-457200" algn="l">
              <a:buAutoNum type="arabicPeriod"/>
            </a:pPr>
            <a:r>
              <a:rPr lang="en-US" sz="4400" dirty="0" smtClean="0"/>
              <a:t>Modelling </a:t>
            </a:r>
          </a:p>
          <a:p>
            <a:pPr marL="457200" indent="-457200" algn="l">
              <a:buAutoNum type="arabicPeriod"/>
            </a:pPr>
            <a:r>
              <a:rPr lang="en-US" sz="4400" dirty="0" smtClean="0"/>
              <a:t>Summary </a:t>
            </a:r>
            <a:endParaRPr lang="en-US" sz="4400" dirty="0"/>
          </a:p>
          <a:p>
            <a:pPr marL="457200" indent="-457200" algn="l">
              <a:buAutoNum type="arabicPeriod"/>
            </a:pPr>
            <a:r>
              <a:rPr lang="en-US" sz="4400" dirty="0" smtClean="0"/>
              <a:t>Conclusion</a:t>
            </a:r>
          </a:p>
        </p:txBody>
      </p:sp>
    </p:spTree>
    <p:extLst>
      <p:ext uri="{BB962C8B-B14F-4D97-AF65-F5344CB8AC3E}">
        <p14:creationId xmlns:p14="http://schemas.microsoft.com/office/powerpoint/2010/main" val="1803093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a:latin typeface="+mj-lt"/>
              </a:rPr>
              <a:t>9</a:t>
            </a:r>
            <a:r>
              <a:rPr lang="en-US" sz="2400" b="1" dirty="0" smtClean="0">
                <a:latin typeface="+mj-lt"/>
              </a:rPr>
              <a:t>. Spoken Languages:</a:t>
            </a:r>
          </a:p>
          <a:p>
            <a:pPr marL="0" indent="0">
              <a:buNone/>
            </a:pPr>
            <a:endParaRPr lang="en-US" b="1" dirty="0"/>
          </a:p>
          <a:p>
            <a:pPr marL="0" indent="0">
              <a:buNone/>
            </a:pPr>
            <a:r>
              <a:rPr lang="en-US" sz="2400" b="1" dirty="0" smtClean="0">
                <a:latin typeface="+mj-lt"/>
              </a:rPr>
              <a:t>10. Status :      </a:t>
            </a:r>
          </a:p>
          <a:p>
            <a:pPr marL="0" indent="0">
              <a:buNone/>
            </a:pPr>
            <a:endParaRPr lang="en-US" b="1" dirty="0"/>
          </a:p>
          <a:p>
            <a:pPr marL="0" indent="0">
              <a:buNone/>
            </a:pPr>
            <a:endParaRPr lang="en-US" b="1" dirty="0" smtClean="0"/>
          </a:p>
          <a:p>
            <a:pPr marL="0" indent="0">
              <a:buNone/>
            </a:pPr>
            <a:r>
              <a:rPr lang="en-US" sz="2400" b="1" dirty="0" smtClean="0">
                <a:latin typeface="+mj-lt"/>
              </a:rPr>
              <a:t>11. genres: </a:t>
            </a:r>
          </a:p>
          <a:p>
            <a:pPr marL="0" indent="0">
              <a:buNone/>
            </a:pPr>
            <a:endParaRPr lang="en-US" sz="2400" b="1" dirty="0" smtClean="0"/>
          </a:p>
          <a:p>
            <a:pPr marL="0" indent="0">
              <a:buNone/>
            </a:pPr>
            <a:endParaRPr lang="en-US" sz="2400" b="1" dirty="0" smtClean="0"/>
          </a:p>
          <a:p>
            <a:pPr marL="0" indent="0">
              <a:buNone/>
            </a:pPr>
            <a:r>
              <a:rPr lang="en-US" sz="2400" b="1" dirty="0" smtClean="0">
                <a:latin typeface="+mj-lt"/>
              </a:rPr>
              <a:t>12. keywords </a:t>
            </a:r>
            <a:r>
              <a:rPr lang="en-US" sz="2400" b="1" dirty="0">
                <a:latin typeface="+mj-lt"/>
              </a:rPr>
              <a:t>: </a:t>
            </a:r>
          </a:p>
          <a:p>
            <a:pPr marL="0" indent="0">
              <a:buNone/>
            </a:pPr>
            <a:endParaRPr lang="en-US" sz="2400" b="1" dirty="0"/>
          </a:p>
        </p:txBody>
      </p:sp>
      <p:sp>
        <p:nvSpPr>
          <p:cNvPr id="28" name="Rounded Rectangle 27"/>
          <p:cNvSpPr/>
          <p:nvPr/>
        </p:nvSpPr>
        <p:spPr>
          <a:xfrm>
            <a:off x="2843348" y="955373"/>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3300549" y="1073999"/>
            <a:ext cx="1698172" cy="646331"/>
          </a:xfrm>
          <a:prstGeom prst="rect">
            <a:avLst/>
          </a:prstGeom>
          <a:noFill/>
        </p:spPr>
        <p:txBody>
          <a:bodyPr wrap="square" rtlCol="0">
            <a:spAutoFit/>
          </a:bodyPr>
          <a:lstStyle/>
          <a:p>
            <a:r>
              <a:rPr lang="en-US" dirty="0" smtClean="0"/>
              <a:t>Spoken Languages </a:t>
            </a:r>
            <a:endParaRPr lang="en-US" dirty="0"/>
          </a:p>
        </p:txBody>
      </p:sp>
      <p:cxnSp>
        <p:nvCxnSpPr>
          <p:cNvPr id="30" name="Straight Arrow Connector 29"/>
          <p:cNvCxnSpPr/>
          <p:nvPr/>
        </p:nvCxnSpPr>
        <p:spPr>
          <a:xfrm flipV="1">
            <a:off x="4641669" y="1418956"/>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le 31"/>
          <p:cNvSpPr/>
          <p:nvPr/>
        </p:nvSpPr>
        <p:spPr>
          <a:xfrm>
            <a:off x="6311534" y="739687"/>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p:cNvSpPr txBox="1"/>
          <p:nvPr/>
        </p:nvSpPr>
        <p:spPr>
          <a:xfrm>
            <a:off x="6696892" y="898657"/>
            <a:ext cx="2316480" cy="923330"/>
          </a:xfrm>
          <a:prstGeom prst="rect">
            <a:avLst/>
          </a:prstGeom>
          <a:noFill/>
        </p:spPr>
        <p:txBody>
          <a:bodyPr wrap="square" rtlCol="0">
            <a:spAutoFit/>
          </a:bodyPr>
          <a:lstStyle/>
          <a:p>
            <a:r>
              <a:rPr lang="en-US" dirty="0" smtClean="0">
                <a:solidFill>
                  <a:schemeClr val="bg1"/>
                </a:solidFill>
              </a:rPr>
              <a:t>Numerical :</a:t>
            </a:r>
          </a:p>
          <a:p>
            <a:r>
              <a:rPr lang="en-US" dirty="0" smtClean="0">
                <a:solidFill>
                  <a:schemeClr val="bg1"/>
                </a:solidFill>
              </a:rPr>
              <a:t>Number of spoken languages</a:t>
            </a:r>
            <a:endParaRPr lang="en-US" dirty="0">
              <a:solidFill>
                <a:schemeClr val="bg1"/>
              </a:solidFill>
            </a:endParaRPr>
          </a:p>
        </p:txBody>
      </p:sp>
      <p:sp>
        <p:nvSpPr>
          <p:cNvPr id="23" name="Rounded Rectangle 22"/>
          <p:cNvSpPr/>
          <p:nvPr/>
        </p:nvSpPr>
        <p:spPr>
          <a:xfrm>
            <a:off x="2843348" y="253269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300549" y="2743678"/>
            <a:ext cx="1698172" cy="369332"/>
          </a:xfrm>
          <a:prstGeom prst="rect">
            <a:avLst/>
          </a:prstGeom>
          <a:noFill/>
        </p:spPr>
        <p:txBody>
          <a:bodyPr wrap="square" rtlCol="0">
            <a:spAutoFit/>
          </a:bodyPr>
          <a:lstStyle/>
          <a:p>
            <a:r>
              <a:rPr lang="en-US" dirty="0" smtClean="0"/>
              <a:t>Status</a:t>
            </a:r>
            <a:endParaRPr lang="en-US" dirty="0"/>
          </a:p>
        </p:txBody>
      </p:sp>
      <p:sp>
        <p:nvSpPr>
          <p:cNvPr id="37" name="Rounded Rectangle 36"/>
          <p:cNvSpPr/>
          <p:nvPr/>
        </p:nvSpPr>
        <p:spPr>
          <a:xfrm>
            <a:off x="2845530" y="391327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p:cNvSpPr txBox="1"/>
          <p:nvPr/>
        </p:nvSpPr>
        <p:spPr>
          <a:xfrm>
            <a:off x="3235236" y="3995061"/>
            <a:ext cx="1698172" cy="369332"/>
          </a:xfrm>
          <a:prstGeom prst="rect">
            <a:avLst/>
          </a:prstGeom>
          <a:noFill/>
        </p:spPr>
        <p:txBody>
          <a:bodyPr wrap="square" rtlCol="0">
            <a:spAutoFit/>
          </a:bodyPr>
          <a:lstStyle/>
          <a:p>
            <a:r>
              <a:rPr lang="en-US" dirty="0" smtClean="0"/>
              <a:t>genres</a:t>
            </a:r>
          </a:p>
        </p:txBody>
      </p:sp>
      <p:cxnSp>
        <p:nvCxnSpPr>
          <p:cNvPr id="39" name="Straight Arrow Connector 38"/>
          <p:cNvCxnSpPr/>
          <p:nvPr/>
        </p:nvCxnSpPr>
        <p:spPr>
          <a:xfrm flipV="1">
            <a:off x="4643851" y="4376862"/>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p:cNvSpPr/>
          <p:nvPr/>
        </p:nvSpPr>
        <p:spPr>
          <a:xfrm>
            <a:off x="6313716" y="3879206"/>
            <a:ext cx="2952206" cy="11776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p:cNvSpPr txBox="1"/>
          <p:nvPr/>
        </p:nvSpPr>
        <p:spPr>
          <a:xfrm>
            <a:off x="6699074" y="3856563"/>
            <a:ext cx="2316480" cy="1200329"/>
          </a:xfrm>
          <a:prstGeom prst="rect">
            <a:avLst/>
          </a:prstGeom>
          <a:noFill/>
        </p:spPr>
        <p:txBody>
          <a:bodyPr wrap="square" rtlCol="0">
            <a:spAutoFit/>
          </a:bodyPr>
          <a:lstStyle/>
          <a:p>
            <a:r>
              <a:rPr lang="en-US" dirty="0" smtClean="0">
                <a:solidFill>
                  <a:schemeClr val="bg1"/>
                </a:solidFill>
              </a:rPr>
              <a:t>One hot encoding:</a:t>
            </a:r>
          </a:p>
          <a:p>
            <a:r>
              <a:rPr lang="en-US" dirty="0" smtClean="0">
                <a:solidFill>
                  <a:schemeClr val="bg1"/>
                </a:solidFill>
              </a:rPr>
              <a:t>20 new features for 20 genres in binary format</a:t>
            </a:r>
          </a:p>
        </p:txBody>
      </p:sp>
      <p:sp>
        <p:nvSpPr>
          <p:cNvPr id="42" name="Rounded Rectangle 41"/>
          <p:cNvSpPr/>
          <p:nvPr/>
        </p:nvSpPr>
        <p:spPr>
          <a:xfrm>
            <a:off x="6339841" y="2467897"/>
            <a:ext cx="2952206" cy="88543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3" name="Straight Arrow Connector 42"/>
          <p:cNvCxnSpPr/>
          <p:nvPr/>
        </p:nvCxnSpPr>
        <p:spPr>
          <a:xfrm flipV="1">
            <a:off x="4893120" y="2872300"/>
            <a:ext cx="1446721" cy="138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6696892" y="2448950"/>
            <a:ext cx="1950719" cy="923330"/>
          </a:xfrm>
          <a:prstGeom prst="rect">
            <a:avLst/>
          </a:prstGeom>
          <a:noFill/>
        </p:spPr>
        <p:txBody>
          <a:bodyPr wrap="square" rtlCol="0">
            <a:spAutoFit/>
          </a:bodyPr>
          <a:lstStyle/>
          <a:p>
            <a:r>
              <a:rPr lang="en-US" dirty="0" smtClean="0">
                <a:solidFill>
                  <a:schemeClr val="bg1"/>
                </a:solidFill>
              </a:rPr>
              <a:t>Binary Format: </a:t>
            </a:r>
          </a:p>
          <a:p>
            <a:r>
              <a:rPr lang="en-US" dirty="0" smtClean="0">
                <a:solidFill>
                  <a:schemeClr val="bg1"/>
                </a:solidFill>
              </a:rPr>
              <a:t>Movie released : 1</a:t>
            </a:r>
          </a:p>
          <a:p>
            <a:r>
              <a:rPr lang="en-US" dirty="0" smtClean="0">
                <a:solidFill>
                  <a:schemeClr val="bg1"/>
                </a:solidFill>
              </a:rPr>
              <a:t>Rumored : 0 </a:t>
            </a:r>
            <a:endParaRPr lang="en-US" dirty="0">
              <a:solidFill>
                <a:schemeClr val="bg1"/>
              </a:solidFill>
            </a:endParaRPr>
          </a:p>
        </p:txBody>
      </p:sp>
      <p:sp>
        <p:nvSpPr>
          <p:cNvPr id="22" name="Rounded Rectangle 21"/>
          <p:cNvSpPr/>
          <p:nvPr/>
        </p:nvSpPr>
        <p:spPr>
          <a:xfrm>
            <a:off x="2910843" y="5668222"/>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3300549" y="5750004"/>
            <a:ext cx="1698172" cy="369332"/>
          </a:xfrm>
          <a:prstGeom prst="rect">
            <a:avLst/>
          </a:prstGeom>
          <a:noFill/>
        </p:spPr>
        <p:txBody>
          <a:bodyPr wrap="square" rtlCol="0">
            <a:spAutoFit/>
          </a:bodyPr>
          <a:lstStyle/>
          <a:p>
            <a:r>
              <a:rPr lang="en-US" dirty="0" smtClean="0"/>
              <a:t>keywords</a:t>
            </a:r>
            <a:endParaRPr lang="en-US" dirty="0"/>
          </a:p>
        </p:txBody>
      </p:sp>
      <p:cxnSp>
        <p:nvCxnSpPr>
          <p:cNvPr id="25" name="Straight Arrow Connector 24"/>
          <p:cNvCxnSpPr/>
          <p:nvPr/>
        </p:nvCxnSpPr>
        <p:spPr>
          <a:xfrm flipV="1">
            <a:off x="4709164" y="6131805"/>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ounded Rectangle 25"/>
          <p:cNvSpPr/>
          <p:nvPr/>
        </p:nvSpPr>
        <p:spPr>
          <a:xfrm>
            <a:off x="6379029" y="5634149"/>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6764387" y="5611506"/>
            <a:ext cx="2316480" cy="646331"/>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Number of keywords</a:t>
            </a:r>
          </a:p>
        </p:txBody>
      </p:sp>
    </p:spTree>
    <p:extLst>
      <p:ext uri="{BB962C8B-B14F-4D97-AF65-F5344CB8AC3E}">
        <p14:creationId xmlns:p14="http://schemas.microsoft.com/office/powerpoint/2010/main" val="132085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smtClean="0">
                <a:latin typeface="+mj-lt"/>
              </a:rPr>
              <a:t>13. Extra Features:</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
        <p:nvSpPr>
          <p:cNvPr id="28" name="Rounded Rectangle 27"/>
          <p:cNvSpPr/>
          <p:nvPr/>
        </p:nvSpPr>
        <p:spPr>
          <a:xfrm>
            <a:off x="2843348" y="955373"/>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2910843" y="1073999"/>
            <a:ext cx="2087878" cy="369332"/>
          </a:xfrm>
          <a:prstGeom prst="rect">
            <a:avLst/>
          </a:prstGeom>
          <a:noFill/>
        </p:spPr>
        <p:txBody>
          <a:bodyPr wrap="square" rtlCol="0">
            <a:spAutoFit/>
          </a:bodyPr>
          <a:lstStyle/>
          <a:p>
            <a:r>
              <a:rPr lang="en-US" dirty="0" smtClean="0"/>
              <a:t>Release date</a:t>
            </a:r>
            <a:endParaRPr lang="en-US" dirty="0"/>
          </a:p>
        </p:txBody>
      </p:sp>
      <p:cxnSp>
        <p:nvCxnSpPr>
          <p:cNvPr id="30" name="Straight Arrow Connector 29"/>
          <p:cNvCxnSpPr/>
          <p:nvPr/>
        </p:nvCxnSpPr>
        <p:spPr>
          <a:xfrm flipV="1">
            <a:off x="4641669" y="1418956"/>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le 31"/>
          <p:cNvSpPr/>
          <p:nvPr/>
        </p:nvSpPr>
        <p:spPr>
          <a:xfrm>
            <a:off x="6311534" y="739687"/>
            <a:ext cx="2952206" cy="13585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p:cNvSpPr txBox="1"/>
          <p:nvPr/>
        </p:nvSpPr>
        <p:spPr>
          <a:xfrm>
            <a:off x="6696892" y="898657"/>
            <a:ext cx="2316480" cy="1200329"/>
          </a:xfrm>
          <a:prstGeom prst="rect">
            <a:avLst/>
          </a:prstGeom>
          <a:noFill/>
        </p:spPr>
        <p:txBody>
          <a:bodyPr wrap="square" rtlCol="0">
            <a:spAutoFit/>
          </a:bodyPr>
          <a:lstStyle/>
          <a:p>
            <a:r>
              <a:rPr lang="en-US" dirty="0" smtClean="0">
                <a:solidFill>
                  <a:schemeClr val="bg1"/>
                </a:solidFill>
              </a:rPr>
              <a:t>“Isholidayreleased”</a:t>
            </a:r>
          </a:p>
          <a:p>
            <a:r>
              <a:rPr lang="en-US" dirty="0" smtClean="0">
                <a:solidFill>
                  <a:schemeClr val="bg1"/>
                </a:solidFill>
              </a:rPr>
              <a:t>Binary format :</a:t>
            </a:r>
          </a:p>
          <a:p>
            <a:r>
              <a:rPr lang="en-US" dirty="0" smtClean="0">
                <a:solidFill>
                  <a:schemeClr val="bg1"/>
                </a:solidFill>
              </a:rPr>
              <a:t>Holiday release : 1</a:t>
            </a:r>
          </a:p>
          <a:p>
            <a:r>
              <a:rPr lang="en-US" dirty="0" smtClean="0">
                <a:solidFill>
                  <a:schemeClr val="bg1"/>
                </a:solidFill>
              </a:rPr>
              <a:t>Other : 0</a:t>
            </a:r>
            <a:endParaRPr lang="en-US" dirty="0">
              <a:solidFill>
                <a:schemeClr val="bg1"/>
              </a:solidFill>
            </a:endParaRPr>
          </a:p>
        </p:txBody>
      </p:sp>
      <p:sp>
        <p:nvSpPr>
          <p:cNvPr id="23" name="Rounded Rectangle 22"/>
          <p:cNvSpPr/>
          <p:nvPr/>
        </p:nvSpPr>
        <p:spPr>
          <a:xfrm>
            <a:off x="2843348" y="2532699"/>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300549" y="2743678"/>
            <a:ext cx="1698172" cy="369332"/>
          </a:xfrm>
          <a:prstGeom prst="rect">
            <a:avLst/>
          </a:prstGeom>
          <a:noFill/>
        </p:spPr>
        <p:txBody>
          <a:bodyPr wrap="square" rtlCol="0">
            <a:spAutoFit/>
          </a:bodyPr>
          <a:lstStyle/>
          <a:p>
            <a:r>
              <a:rPr lang="en-US" dirty="0" smtClean="0"/>
              <a:t>Keywords</a:t>
            </a:r>
            <a:endParaRPr lang="en-US" dirty="0"/>
          </a:p>
        </p:txBody>
      </p:sp>
      <p:sp>
        <p:nvSpPr>
          <p:cNvPr id="37" name="Rounded Rectangle 36"/>
          <p:cNvSpPr/>
          <p:nvPr/>
        </p:nvSpPr>
        <p:spPr>
          <a:xfrm>
            <a:off x="2845530" y="3913279"/>
            <a:ext cx="2087878" cy="85828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p:cNvSpPr txBox="1"/>
          <p:nvPr/>
        </p:nvSpPr>
        <p:spPr>
          <a:xfrm>
            <a:off x="3137270" y="3871786"/>
            <a:ext cx="1698172" cy="923330"/>
          </a:xfrm>
          <a:prstGeom prst="rect">
            <a:avLst/>
          </a:prstGeom>
          <a:noFill/>
        </p:spPr>
        <p:txBody>
          <a:bodyPr wrap="square" rtlCol="0">
            <a:spAutoFit/>
          </a:bodyPr>
          <a:lstStyle/>
          <a:p>
            <a:r>
              <a:rPr lang="en-US" dirty="0"/>
              <a:t>From release year and runtime</a:t>
            </a:r>
          </a:p>
        </p:txBody>
      </p:sp>
      <p:cxnSp>
        <p:nvCxnSpPr>
          <p:cNvPr id="39" name="Straight Arrow Connector 38"/>
          <p:cNvCxnSpPr/>
          <p:nvPr/>
        </p:nvCxnSpPr>
        <p:spPr>
          <a:xfrm flipV="1">
            <a:off x="4643851" y="4376862"/>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p:cNvSpPr/>
          <p:nvPr/>
        </p:nvSpPr>
        <p:spPr>
          <a:xfrm>
            <a:off x="6313716" y="3879206"/>
            <a:ext cx="2952206" cy="75697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p:cNvSpPr txBox="1"/>
          <p:nvPr/>
        </p:nvSpPr>
        <p:spPr>
          <a:xfrm>
            <a:off x="6535784" y="3867884"/>
            <a:ext cx="2316480" cy="1200329"/>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Mean runtime by year</a:t>
            </a:r>
          </a:p>
          <a:p>
            <a:endParaRPr lang="en-US" dirty="0" smtClean="0">
              <a:solidFill>
                <a:schemeClr val="bg1"/>
              </a:solidFill>
            </a:endParaRPr>
          </a:p>
          <a:p>
            <a:endParaRPr lang="en-US" dirty="0" smtClean="0">
              <a:solidFill>
                <a:schemeClr val="bg1"/>
              </a:solidFill>
            </a:endParaRPr>
          </a:p>
        </p:txBody>
      </p:sp>
      <p:sp>
        <p:nvSpPr>
          <p:cNvPr id="42" name="Rounded Rectangle 41"/>
          <p:cNvSpPr/>
          <p:nvPr/>
        </p:nvSpPr>
        <p:spPr>
          <a:xfrm>
            <a:off x="6339841" y="2467897"/>
            <a:ext cx="2952206" cy="88543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3" name="Straight Arrow Connector 42"/>
          <p:cNvCxnSpPr/>
          <p:nvPr/>
        </p:nvCxnSpPr>
        <p:spPr>
          <a:xfrm flipV="1">
            <a:off x="4893120" y="2872300"/>
            <a:ext cx="1446721" cy="138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6696892" y="2448950"/>
            <a:ext cx="1950719" cy="923330"/>
          </a:xfrm>
          <a:prstGeom prst="rect">
            <a:avLst/>
          </a:prstGeom>
          <a:noFill/>
        </p:spPr>
        <p:txBody>
          <a:bodyPr wrap="square" rtlCol="0">
            <a:spAutoFit/>
          </a:bodyPr>
          <a:lstStyle/>
          <a:p>
            <a:r>
              <a:rPr lang="en-US" dirty="0" smtClean="0">
                <a:solidFill>
                  <a:schemeClr val="bg1"/>
                </a:solidFill>
              </a:rPr>
              <a:t>“</a:t>
            </a:r>
            <a:r>
              <a:rPr lang="en-US" dirty="0" err="1" smtClean="0">
                <a:solidFill>
                  <a:schemeClr val="bg1"/>
                </a:solidFill>
              </a:rPr>
              <a:t>keyspercent</a:t>
            </a:r>
            <a:r>
              <a:rPr lang="en-US" dirty="0" smtClean="0">
                <a:solidFill>
                  <a:schemeClr val="bg1"/>
                </a:solidFill>
              </a:rPr>
              <a:t>”</a:t>
            </a:r>
          </a:p>
          <a:p>
            <a:r>
              <a:rPr lang="en-US" dirty="0">
                <a:solidFill>
                  <a:schemeClr val="bg1"/>
                </a:solidFill>
              </a:rPr>
              <a:t>N</a:t>
            </a:r>
            <a:r>
              <a:rPr lang="en-US" dirty="0" smtClean="0">
                <a:solidFill>
                  <a:schemeClr val="bg1"/>
                </a:solidFill>
              </a:rPr>
              <a:t>umerical: </a:t>
            </a:r>
          </a:p>
          <a:p>
            <a:r>
              <a:rPr lang="en-US" dirty="0" smtClean="0">
                <a:solidFill>
                  <a:schemeClr val="bg1"/>
                </a:solidFill>
              </a:rPr>
              <a:t>Range [0,100]</a:t>
            </a:r>
          </a:p>
        </p:txBody>
      </p:sp>
      <p:sp>
        <p:nvSpPr>
          <p:cNvPr id="22" name="Rounded Rectangle 21"/>
          <p:cNvSpPr/>
          <p:nvPr/>
        </p:nvSpPr>
        <p:spPr>
          <a:xfrm>
            <a:off x="2910843" y="5668222"/>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5" name="Straight Arrow Connector 24"/>
          <p:cNvCxnSpPr/>
          <p:nvPr/>
        </p:nvCxnSpPr>
        <p:spPr>
          <a:xfrm flipV="1">
            <a:off x="4709164" y="6131805"/>
            <a:ext cx="1669865" cy="48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ounded Rectangle 25"/>
          <p:cNvSpPr/>
          <p:nvPr/>
        </p:nvSpPr>
        <p:spPr>
          <a:xfrm>
            <a:off x="6379029" y="5634149"/>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6764387" y="5611506"/>
            <a:ext cx="2316480" cy="923330"/>
          </a:xfrm>
          <a:prstGeom prst="rect">
            <a:avLst/>
          </a:prstGeom>
          <a:noFill/>
        </p:spPr>
        <p:txBody>
          <a:bodyPr wrap="square" rtlCol="0">
            <a:spAutoFit/>
          </a:bodyPr>
          <a:lstStyle/>
          <a:p>
            <a:r>
              <a:rPr lang="en-US" dirty="0" smtClean="0">
                <a:solidFill>
                  <a:schemeClr val="bg1"/>
                </a:solidFill>
              </a:rPr>
              <a:t>Numerical:</a:t>
            </a:r>
          </a:p>
          <a:p>
            <a:r>
              <a:rPr lang="en-US" dirty="0" smtClean="0">
                <a:solidFill>
                  <a:schemeClr val="bg1"/>
                </a:solidFill>
              </a:rPr>
              <a:t>Number of clashes with the hit movies</a:t>
            </a:r>
          </a:p>
        </p:txBody>
      </p:sp>
      <p:sp>
        <p:nvSpPr>
          <p:cNvPr id="2" name="TextBox 1"/>
          <p:cNvSpPr txBox="1"/>
          <p:nvPr/>
        </p:nvSpPr>
        <p:spPr>
          <a:xfrm>
            <a:off x="3137270" y="5930537"/>
            <a:ext cx="1571894" cy="369332"/>
          </a:xfrm>
          <a:prstGeom prst="rect">
            <a:avLst/>
          </a:prstGeom>
          <a:noFill/>
        </p:spPr>
        <p:txBody>
          <a:bodyPr wrap="square" rtlCol="0">
            <a:spAutoFit/>
          </a:bodyPr>
          <a:lstStyle/>
          <a:p>
            <a:r>
              <a:rPr lang="en-US" dirty="0" smtClean="0"/>
              <a:t>Release Date</a:t>
            </a:r>
            <a:endParaRPr lang="en-US" dirty="0"/>
          </a:p>
        </p:txBody>
      </p:sp>
    </p:spTree>
    <p:extLst>
      <p:ext uri="{BB962C8B-B14F-4D97-AF65-F5344CB8AC3E}">
        <p14:creationId xmlns:p14="http://schemas.microsoft.com/office/powerpoint/2010/main" val="2052169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smtClean="0">
                <a:latin typeface="+mj-lt"/>
              </a:rPr>
              <a:t>13. Extra Features:</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
        <p:nvSpPr>
          <p:cNvPr id="28" name="Rounded Rectangle 27"/>
          <p:cNvSpPr/>
          <p:nvPr/>
        </p:nvSpPr>
        <p:spPr>
          <a:xfrm>
            <a:off x="839294" y="3133861"/>
            <a:ext cx="2087878" cy="8098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p:cNvSpPr txBox="1"/>
          <p:nvPr/>
        </p:nvSpPr>
        <p:spPr>
          <a:xfrm>
            <a:off x="1402080" y="3354143"/>
            <a:ext cx="1785257" cy="369332"/>
          </a:xfrm>
          <a:prstGeom prst="rect">
            <a:avLst/>
          </a:prstGeom>
          <a:noFill/>
        </p:spPr>
        <p:txBody>
          <a:bodyPr wrap="square" rtlCol="0">
            <a:spAutoFit/>
          </a:bodyPr>
          <a:lstStyle/>
          <a:p>
            <a:r>
              <a:rPr lang="en-US" dirty="0" smtClean="0"/>
              <a:t>Budget</a:t>
            </a:r>
            <a:endParaRPr lang="en-US" dirty="0"/>
          </a:p>
        </p:txBody>
      </p:sp>
      <p:cxnSp>
        <p:nvCxnSpPr>
          <p:cNvPr id="24" name="Straight Arrow Connector 23"/>
          <p:cNvCxnSpPr>
            <a:endCxn id="35" idx="1"/>
          </p:cNvCxnSpPr>
          <p:nvPr/>
        </p:nvCxnSpPr>
        <p:spPr>
          <a:xfrm flipV="1">
            <a:off x="2927172" y="572415"/>
            <a:ext cx="1928935" cy="29353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2921725" y="3577692"/>
            <a:ext cx="1934382" cy="27969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ounded Rectangle 34"/>
          <p:cNvSpPr/>
          <p:nvPr/>
        </p:nvSpPr>
        <p:spPr>
          <a:xfrm>
            <a:off x="4856107" y="216078"/>
            <a:ext cx="2952206" cy="7126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ounded Rectangle 35"/>
          <p:cNvSpPr/>
          <p:nvPr/>
        </p:nvSpPr>
        <p:spPr>
          <a:xfrm>
            <a:off x="4856107" y="1071557"/>
            <a:ext cx="2952206" cy="7073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ounded Rectangle 43"/>
          <p:cNvSpPr/>
          <p:nvPr/>
        </p:nvSpPr>
        <p:spPr>
          <a:xfrm>
            <a:off x="4856107" y="2014675"/>
            <a:ext cx="2952206" cy="74883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ounded Rectangle 44"/>
          <p:cNvSpPr/>
          <p:nvPr/>
        </p:nvSpPr>
        <p:spPr>
          <a:xfrm>
            <a:off x="4856107" y="3743518"/>
            <a:ext cx="2952206" cy="7260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ounded Rectangle 45"/>
          <p:cNvSpPr/>
          <p:nvPr/>
        </p:nvSpPr>
        <p:spPr>
          <a:xfrm>
            <a:off x="4856107" y="4687315"/>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ounded Rectangle 46"/>
          <p:cNvSpPr/>
          <p:nvPr/>
        </p:nvSpPr>
        <p:spPr>
          <a:xfrm>
            <a:off x="4856107" y="5866845"/>
            <a:ext cx="2952206" cy="94379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8" name="Straight Arrow Connector 47"/>
          <p:cNvCxnSpPr>
            <a:endCxn id="36" idx="1"/>
          </p:cNvCxnSpPr>
          <p:nvPr/>
        </p:nvCxnSpPr>
        <p:spPr>
          <a:xfrm flipV="1">
            <a:off x="2927172" y="1425251"/>
            <a:ext cx="1928935" cy="20825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9" name="Straight Arrow Connector 48"/>
          <p:cNvCxnSpPr>
            <a:endCxn id="44" idx="1"/>
          </p:cNvCxnSpPr>
          <p:nvPr/>
        </p:nvCxnSpPr>
        <p:spPr>
          <a:xfrm flipV="1">
            <a:off x="2927172" y="2389091"/>
            <a:ext cx="1928935" cy="11186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endCxn id="45" idx="1"/>
          </p:cNvCxnSpPr>
          <p:nvPr/>
        </p:nvCxnSpPr>
        <p:spPr>
          <a:xfrm>
            <a:off x="2927172" y="3538810"/>
            <a:ext cx="1928935" cy="567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p:cNvCxnSpPr>
            <a:endCxn id="46" idx="1"/>
          </p:cNvCxnSpPr>
          <p:nvPr/>
        </p:nvCxnSpPr>
        <p:spPr>
          <a:xfrm>
            <a:off x="2921725" y="3535272"/>
            <a:ext cx="1934382" cy="16239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2" name="TextBox 51"/>
          <p:cNvSpPr txBox="1"/>
          <p:nvPr/>
        </p:nvSpPr>
        <p:spPr>
          <a:xfrm>
            <a:off x="4856107" y="1258819"/>
            <a:ext cx="2499360" cy="369332"/>
          </a:xfrm>
          <a:prstGeom prst="rect">
            <a:avLst/>
          </a:prstGeom>
          <a:noFill/>
        </p:spPr>
        <p:txBody>
          <a:bodyPr wrap="square" rtlCol="0">
            <a:spAutoFit/>
          </a:bodyPr>
          <a:lstStyle/>
          <a:p>
            <a:pPr algn="r"/>
            <a:r>
              <a:rPr lang="en-US" dirty="0" smtClean="0">
                <a:solidFill>
                  <a:schemeClr val="bg1"/>
                </a:solidFill>
              </a:rPr>
              <a:t>Median Budget by Year</a:t>
            </a:r>
            <a:endParaRPr lang="en-US" dirty="0">
              <a:solidFill>
                <a:schemeClr val="bg1"/>
              </a:solidFill>
            </a:endParaRPr>
          </a:p>
        </p:txBody>
      </p:sp>
      <p:sp>
        <p:nvSpPr>
          <p:cNvPr id="53" name="TextBox 52"/>
          <p:cNvSpPr txBox="1"/>
          <p:nvPr/>
        </p:nvSpPr>
        <p:spPr>
          <a:xfrm>
            <a:off x="5234930" y="2083092"/>
            <a:ext cx="2499360" cy="646331"/>
          </a:xfrm>
          <a:prstGeom prst="rect">
            <a:avLst/>
          </a:prstGeom>
          <a:noFill/>
        </p:spPr>
        <p:txBody>
          <a:bodyPr wrap="square" rtlCol="0">
            <a:spAutoFit/>
          </a:bodyPr>
          <a:lstStyle/>
          <a:p>
            <a:r>
              <a:rPr lang="en-US" dirty="0" smtClean="0">
                <a:solidFill>
                  <a:schemeClr val="bg1"/>
                </a:solidFill>
              </a:rPr>
              <a:t>Binned Budget</a:t>
            </a:r>
          </a:p>
          <a:p>
            <a:r>
              <a:rPr lang="en-US" dirty="0" smtClean="0">
                <a:solidFill>
                  <a:schemeClr val="bg1"/>
                </a:solidFill>
              </a:rPr>
              <a:t>1 bin = 5 million</a:t>
            </a:r>
            <a:endParaRPr lang="en-US" dirty="0">
              <a:solidFill>
                <a:schemeClr val="bg1"/>
              </a:solidFill>
            </a:endParaRPr>
          </a:p>
        </p:txBody>
      </p:sp>
      <p:sp>
        <p:nvSpPr>
          <p:cNvPr id="54" name="TextBox 53"/>
          <p:cNvSpPr txBox="1"/>
          <p:nvPr/>
        </p:nvSpPr>
        <p:spPr>
          <a:xfrm>
            <a:off x="5126072" y="3816004"/>
            <a:ext cx="2499360" cy="646331"/>
          </a:xfrm>
          <a:prstGeom prst="rect">
            <a:avLst/>
          </a:prstGeom>
          <a:noFill/>
        </p:spPr>
        <p:txBody>
          <a:bodyPr wrap="square" rtlCol="0">
            <a:spAutoFit/>
          </a:bodyPr>
          <a:lstStyle/>
          <a:p>
            <a:r>
              <a:rPr lang="en-US" dirty="0" smtClean="0">
                <a:solidFill>
                  <a:schemeClr val="bg1"/>
                </a:solidFill>
              </a:rPr>
              <a:t>Inflated Budget Year</a:t>
            </a:r>
          </a:p>
          <a:p>
            <a:r>
              <a:rPr lang="en-US" dirty="0" smtClean="0">
                <a:solidFill>
                  <a:schemeClr val="bg1"/>
                </a:solidFill>
              </a:rPr>
              <a:t>(ref first year)</a:t>
            </a:r>
            <a:endParaRPr lang="en-US" dirty="0">
              <a:solidFill>
                <a:schemeClr val="bg1"/>
              </a:solidFill>
            </a:endParaRPr>
          </a:p>
        </p:txBody>
      </p:sp>
      <p:sp>
        <p:nvSpPr>
          <p:cNvPr id="55" name="TextBox 54"/>
          <p:cNvSpPr txBox="1"/>
          <p:nvPr/>
        </p:nvSpPr>
        <p:spPr>
          <a:xfrm>
            <a:off x="5082530" y="4889248"/>
            <a:ext cx="2499360" cy="646331"/>
          </a:xfrm>
          <a:prstGeom prst="rect">
            <a:avLst/>
          </a:prstGeom>
          <a:noFill/>
        </p:spPr>
        <p:txBody>
          <a:bodyPr wrap="square" rtlCol="0">
            <a:spAutoFit/>
          </a:bodyPr>
          <a:lstStyle/>
          <a:p>
            <a:r>
              <a:rPr lang="en-US" dirty="0" smtClean="0">
                <a:solidFill>
                  <a:schemeClr val="bg1"/>
                </a:solidFill>
              </a:rPr>
              <a:t>Mean Budget by Decade</a:t>
            </a:r>
          </a:p>
          <a:p>
            <a:r>
              <a:rPr lang="en-US" dirty="0" smtClean="0">
                <a:solidFill>
                  <a:schemeClr val="bg1"/>
                </a:solidFill>
              </a:rPr>
              <a:t>(ref first decade)</a:t>
            </a:r>
            <a:endParaRPr lang="en-US" dirty="0">
              <a:solidFill>
                <a:schemeClr val="bg1"/>
              </a:solidFill>
            </a:endParaRPr>
          </a:p>
        </p:txBody>
      </p:sp>
      <p:sp>
        <p:nvSpPr>
          <p:cNvPr id="56" name="TextBox 55"/>
          <p:cNvSpPr txBox="1"/>
          <p:nvPr/>
        </p:nvSpPr>
        <p:spPr>
          <a:xfrm>
            <a:off x="5050971" y="6089309"/>
            <a:ext cx="2499360" cy="646331"/>
          </a:xfrm>
          <a:prstGeom prst="rect">
            <a:avLst/>
          </a:prstGeom>
          <a:noFill/>
        </p:spPr>
        <p:txBody>
          <a:bodyPr wrap="square" rtlCol="0">
            <a:spAutoFit/>
          </a:bodyPr>
          <a:lstStyle/>
          <a:p>
            <a:r>
              <a:rPr lang="en-US" dirty="0" smtClean="0">
                <a:solidFill>
                  <a:schemeClr val="bg1"/>
                </a:solidFill>
              </a:rPr>
              <a:t>Inflated Budget by Decade</a:t>
            </a:r>
            <a:endParaRPr lang="en-US" dirty="0">
              <a:solidFill>
                <a:schemeClr val="bg1"/>
              </a:solidFill>
            </a:endParaRPr>
          </a:p>
        </p:txBody>
      </p:sp>
      <p:sp>
        <p:nvSpPr>
          <p:cNvPr id="57" name="TextBox 56"/>
          <p:cNvSpPr txBox="1"/>
          <p:nvPr/>
        </p:nvSpPr>
        <p:spPr>
          <a:xfrm>
            <a:off x="5050971" y="435429"/>
            <a:ext cx="2499360" cy="369332"/>
          </a:xfrm>
          <a:prstGeom prst="rect">
            <a:avLst/>
          </a:prstGeom>
          <a:noFill/>
        </p:spPr>
        <p:txBody>
          <a:bodyPr wrap="square" rtlCol="0">
            <a:spAutoFit/>
          </a:bodyPr>
          <a:lstStyle/>
          <a:p>
            <a:r>
              <a:rPr lang="en-US" dirty="0" smtClean="0">
                <a:solidFill>
                  <a:schemeClr val="bg1"/>
                </a:solidFill>
              </a:rPr>
              <a:t>Mean Budget by Year</a:t>
            </a:r>
            <a:endParaRPr lang="en-US" dirty="0">
              <a:solidFill>
                <a:schemeClr val="bg1"/>
              </a:solidFill>
            </a:endParaRPr>
          </a:p>
        </p:txBody>
      </p:sp>
      <p:sp>
        <p:nvSpPr>
          <p:cNvPr id="63" name="Rounded Rectangle 62"/>
          <p:cNvSpPr/>
          <p:nvPr/>
        </p:nvSpPr>
        <p:spPr>
          <a:xfrm>
            <a:off x="4856107" y="2879820"/>
            <a:ext cx="2952206" cy="7260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TextBox 63"/>
          <p:cNvSpPr txBox="1"/>
          <p:nvPr/>
        </p:nvSpPr>
        <p:spPr>
          <a:xfrm>
            <a:off x="5132064" y="3080620"/>
            <a:ext cx="2499360" cy="369332"/>
          </a:xfrm>
          <a:prstGeom prst="rect">
            <a:avLst/>
          </a:prstGeom>
          <a:noFill/>
        </p:spPr>
        <p:txBody>
          <a:bodyPr wrap="square" rtlCol="0">
            <a:spAutoFit/>
          </a:bodyPr>
          <a:lstStyle/>
          <a:p>
            <a:r>
              <a:rPr lang="en-US" dirty="0" smtClean="0">
                <a:solidFill>
                  <a:schemeClr val="bg1"/>
                </a:solidFill>
              </a:rPr>
              <a:t>Inflated Budget Last Year</a:t>
            </a:r>
            <a:endParaRPr lang="en-US" dirty="0">
              <a:solidFill>
                <a:schemeClr val="bg1"/>
              </a:solidFill>
            </a:endParaRPr>
          </a:p>
        </p:txBody>
      </p:sp>
      <p:cxnSp>
        <p:nvCxnSpPr>
          <p:cNvPr id="65" name="Straight Arrow Connector 64"/>
          <p:cNvCxnSpPr>
            <a:endCxn id="63" idx="1"/>
          </p:cNvCxnSpPr>
          <p:nvPr/>
        </p:nvCxnSpPr>
        <p:spPr>
          <a:xfrm flipV="1">
            <a:off x="2932619" y="3242822"/>
            <a:ext cx="1923488" cy="3038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536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endParaRPr lang="en-US" b="1" dirty="0" smtClean="0"/>
          </a:p>
          <a:p>
            <a:pPr marL="0" indent="0">
              <a:buNone/>
            </a:pPr>
            <a:r>
              <a:rPr lang="en-US" sz="2400" b="1" dirty="0" smtClean="0">
                <a:latin typeface="+mj-lt"/>
              </a:rPr>
              <a:t>13. Extra Features:</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
        <p:nvSpPr>
          <p:cNvPr id="28" name="Rounded Rectangle 27"/>
          <p:cNvSpPr/>
          <p:nvPr/>
        </p:nvSpPr>
        <p:spPr>
          <a:xfrm>
            <a:off x="348343" y="2760007"/>
            <a:ext cx="2567935" cy="1635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p:cNvSpPr txBox="1"/>
          <p:nvPr/>
        </p:nvSpPr>
        <p:spPr>
          <a:xfrm>
            <a:off x="422365" y="2967532"/>
            <a:ext cx="2493913" cy="1200329"/>
          </a:xfrm>
          <a:prstGeom prst="rect">
            <a:avLst/>
          </a:prstGeom>
          <a:noFill/>
        </p:spPr>
        <p:txBody>
          <a:bodyPr wrap="square" rtlCol="0">
            <a:spAutoFit/>
          </a:bodyPr>
          <a:lstStyle/>
          <a:p>
            <a:r>
              <a:rPr lang="en-US" dirty="0" smtClean="0"/>
              <a:t>Budget, Runtime, </a:t>
            </a:r>
          </a:p>
          <a:p>
            <a:r>
              <a:rPr lang="en-US" dirty="0" smtClean="0"/>
              <a:t>Release Year,</a:t>
            </a:r>
          </a:p>
          <a:p>
            <a:r>
              <a:rPr lang="en-US" dirty="0" smtClean="0"/>
              <a:t>Mean Budget by year, </a:t>
            </a:r>
          </a:p>
          <a:p>
            <a:r>
              <a:rPr lang="en-US" dirty="0" smtClean="0"/>
              <a:t>Mean runtime by year</a:t>
            </a:r>
            <a:endParaRPr lang="en-US" dirty="0"/>
          </a:p>
        </p:txBody>
      </p:sp>
      <p:cxnSp>
        <p:nvCxnSpPr>
          <p:cNvPr id="24" name="Straight Arrow Connector 23"/>
          <p:cNvCxnSpPr>
            <a:endCxn id="35" idx="1"/>
          </p:cNvCxnSpPr>
          <p:nvPr/>
        </p:nvCxnSpPr>
        <p:spPr>
          <a:xfrm flipV="1">
            <a:off x="2927172" y="1494669"/>
            <a:ext cx="1897376" cy="20131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ounded Rectangle 34"/>
          <p:cNvSpPr/>
          <p:nvPr/>
        </p:nvSpPr>
        <p:spPr>
          <a:xfrm>
            <a:off x="4824548" y="1138332"/>
            <a:ext cx="2952206" cy="7126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ounded Rectangle 35"/>
          <p:cNvSpPr/>
          <p:nvPr/>
        </p:nvSpPr>
        <p:spPr>
          <a:xfrm>
            <a:off x="4867001" y="2178261"/>
            <a:ext cx="2952206" cy="7073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ounded Rectangle 43"/>
          <p:cNvSpPr/>
          <p:nvPr/>
        </p:nvSpPr>
        <p:spPr>
          <a:xfrm>
            <a:off x="4841964" y="3276176"/>
            <a:ext cx="2952206" cy="74883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8" name="Straight Arrow Connector 47"/>
          <p:cNvCxnSpPr>
            <a:endCxn id="36" idx="1"/>
          </p:cNvCxnSpPr>
          <p:nvPr/>
        </p:nvCxnSpPr>
        <p:spPr>
          <a:xfrm flipV="1">
            <a:off x="2927172" y="2531955"/>
            <a:ext cx="1939829" cy="9758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9" name="Straight Arrow Connector 48"/>
          <p:cNvCxnSpPr>
            <a:endCxn id="44" idx="1"/>
          </p:cNvCxnSpPr>
          <p:nvPr/>
        </p:nvCxnSpPr>
        <p:spPr>
          <a:xfrm>
            <a:off x="2927172" y="3507787"/>
            <a:ext cx="1914792" cy="1428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2" name="TextBox 51"/>
          <p:cNvSpPr txBox="1"/>
          <p:nvPr/>
        </p:nvSpPr>
        <p:spPr>
          <a:xfrm>
            <a:off x="5050971" y="2326414"/>
            <a:ext cx="2304495" cy="369332"/>
          </a:xfrm>
          <a:prstGeom prst="rect">
            <a:avLst/>
          </a:prstGeom>
          <a:noFill/>
        </p:spPr>
        <p:txBody>
          <a:bodyPr wrap="square" rtlCol="0">
            <a:spAutoFit/>
          </a:bodyPr>
          <a:lstStyle/>
          <a:p>
            <a:r>
              <a:rPr lang="en-US" dirty="0" smtClean="0">
                <a:solidFill>
                  <a:schemeClr val="bg1"/>
                </a:solidFill>
              </a:rPr>
              <a:t>Budget to runtime</a:t>
            </a:r>
            <a:endParaRPr lang="en-US" dirty="0">
              <a:solidFill>
                <a:schemeClr val="bg1"/>
              </a:solidFill>
            </a:endParaRPr>
          </a:p>
        </p:txBody>
      </p:sp>
      <p:sp>
        <p:nvSpPr>
          <p:cNvPr id="53" name="TextBox 52"/>
          <p:cNvSpPr txBox="1"/>
          <p:nvPr/>
        </p:nvSpPr>
        <p:spPr>
          <a:xfrm>
            <a:off x="5082530" y="3361904"/>
            <a:ext cx="2499360" cy="646331"/>
          </a:xfrm>
          <a:prstGeom prst="rect">
            <a:avLst/>
          </a:prstGeom>
          <a:noFill/>
        </p:spPr>
        <p:txBody>
          <a:bodyPr wrap="square" rtlCol="0">
            <a:spAutoFit/>
          </a:bodyPr>
          <a:lstStyle/>
          <a:p>
            <a:r>
              <a:rPr lang="en-US" dirty="0" smtClean="0">
                <a:solidFill>
                  <a:schemeClr val="bg1"/>
                </a:solidFill>
              </a:rPr>
              <a:t>Budget to mean budget by year</a:t>
            </a:r>
            <a:endParaRPr lang="en-US" dirty="0">
              <a:solidFill>
                <a:schemeClr val="bg1"/>
              </a:solidFill>
            </a:endParaRPr>
          </a:p>
        </p:txBody>
      </p:sp>
      <p:sp>
        <p:nvSpPr>
          <p:cNvPr id="56" name="TextBox 55"/>
          <p:cNvSpPr txBox="1"/>
          <p:nvPr/>
        </p:nvSpPr>
        <p:spPr>
          <a:xfrm>
            <a:off x="5050971" y="6089309"/>
            <a:ext cx="2499360" cy="646331"/>
          </a:xfrm>
          <a:prstGeom prst="rect">
            <a:avLst/>
          </a:prstGeom>
          <a:noFill/>
        </p:spPr>
        <p:txBody>
          <a:bodyPr wrap="square" rtlCol="0">
            <a:spAutoFit/>
          </a:bodyPr>
          <a:lstStyle/>
          <a:p>
            <a:r>
              <a:rPr lang="en-US" dirty="0" err="1" smtClean="0">
                <a:solidFill>
                  <a:schemeClr val="bg1"/>
                </a:solidFill>
              </a:rPr>
              <a:t>Inlated</a:t>
            </a:r>
            <a:r>
              <a:rPr lang="en-US" dirty="0" smtClean="0">
                <a:solidFill>
                  <a:schemeClr val="bg1"/>
                </a:solidFill>
              </a:rPr>
              <a:t> Budget by Decade</a:t>
            </a:r>
            <a:endParaRPr lang="en-US" dirty="0">
              <a:solidFill>
                <a:schemeClr val="bg1"/>
              </a:solidFill>
            </a:endParaRPr>
          </a:p>
        </p:txBody>
      </p:sp>
      <p:sp>
        <p:nvSpPr>
          <p:cNvPr id="57" name="TextBox 56"/>
          <p:cNvSpPr txBox="1"/>
          <p:nvPr/>
        </p:nvSpPr>
        <p:spPr>
          <a:xfrm>
            <a:off x="4953538" y="1260793"/>
            <a:ext cx="2499360" cy="369332"/>
          </a:xfrm>
          <a:prstGeom prst="rect">
            <a:avLst/>
          </a:prstGeom>
          <a:noFill/>
        </p:spPr>
        <p:txBody>
          <a:bodyPr wrap="square" rtlCol="0">
            <a:spAutoFit/>
          </a:bodyPr>
          <a:lstStyle/>
          <a:p>
            <a:r>
              <a:rPr lang="en-US" dirty="0" smtClean="0">
                <a:solidFill>
                  <a:schemeClr val="bg1"/>
                </a:solidFill>
              </a:rPr>
              <a:t>Budget Year Ratio</a:t>
            </a:r>
            <a:endParaRPr lang="en-US" dirty="0">
              <a:solidFill>
                <a:schemeClr val="bg1"/>
              </a:solidFill>
            </a:endParaRPr>
          </a:p>
        </p:txBody>
      </p:sp>
      <p:sp>
        <p:nvSpPr>
          <p:cNvPr id="63" name="Rounded Rectangle 62"/>
          <p:cNvSpPr/>
          <p:nvPr/>
        </p:nvSpPr>
        <p:spPr>
          <a:xfrm>
            <a:off x="4867001" y="5047723"/>
            <a:ext cx="2952206" cy="7260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TextBox 63"/>
          <p:cNvSpPr txBox="1"/>
          <p:nvPr/>
        </p:nvSpPr>
        <p:spPr>
          <a:xfrm>
            <a:off x="5082530" y="5088090"/>
            <a:ext cx="2499360" cy="646331"/>
          </a:xfrm>
          <a:prstGeom prst="rect">
            <a:avLst/>
          </a:prstGeom>
          <a:noFill/>
        </p:spPr>
        <p:txBody>
          <a:bodyPr wrap="square" rtlCol="0">
            <a:spAutoFit/>
          </a:bodyPr>
          <a:lstStyle/>
          <a:p>
            <a:r>
              <a:rPr lang="en-US" dirty="0" smtClean="0">
                <a:solidFill>
                  <a:schemeClr val="bg1"/>
                </a:solidFill>
              </a:rPr>
              <a:t>Runtime to mean runtime by year</a:t>
            </a:r>
            <a:endParaRPr lang="en-US" dirty="0">
              <a:solidFill>
                <a:schemeClr val="bg1"/>
              </a:solidFill>
            </a:endParaRPr>
          </a:p>
        </p:txBody>
      </p:sp>
      <p:cxnSp>
        <p:nvCxnSpPr>
          <p:cNvPr id="65" name="Straight Arrow Connector 64"/>
          <p:cNvCxnSpPr>
            <a:endCxn id="63" idx="1"/>
          </p:cNvCxnSpPr>
          <p:nvPr/>
        </p:nvCxnSpPr>
        <p:spPr>
          <a:xfrm>
            <a:off x="2927172" y="3507787"/>
            <a:ext cx="1939829" cy="19029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95121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r>
              <a:rPr lang="en-US" sz="2400" b="1" dirty="0" smtClean="0">
                <a:latin typeface="+mj-lt"/>
              </a:rPr>
              <a:t>13. Extra Features:</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914" y="812074"/>
            <a:ext cx="8403771" cy="3585755"/>
          </a:xfrm>
          <a:prstGeom prst="rect">
            <a:avLst/>
          </a:prstGeom>
        </p:spPr>
      </p:pic>
      <p:sp>
        <p:nvSpPr>
          <p:cNvPr id="19" name="Rounded Rectangle 18"/>
          <p:cNvSpPr/>
          <p:nvPr/>
        </p:nvSpPr>
        <p:spPr>
          <a:xfrm>
            <a:off x="697779" y="5067779"/>
            <a:ext cx="2567935" cy="81179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ounded Rectangle 19"/>
          <p:cNvSpPr/>
          <p:nvPr/>
        </p:nvSpPr>
        <p:spPr>
          <a:xfrm>
            <a:off x="6252754" y="5153572"/>
            <a:ext cx="2011680" cy="7260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Arrow Connector 20"/>
          <p:cNvCxnSpPr>
            <a:stCxn id="19" idx="3"/>
            <a:endCxn id="20" idx="1"/>
          </p:cNvCxnSpPr>
          <p:nvPr/>
        </p:nvCxnSpPr>
        <p:spPr>
          <a:xfrm>
            <a:off x="3265714" y="5473678"/>
            <a:ext cx="2987040" cy="428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436914" y="5331908"/>
            <a:ext cx="1985554" cy="369332"/>
          </a:xfrm>
          <a:prstGeom prst="rect">
            <a:avLst/>
          </a:prstGeom>
          <a:noFill/>
        </p:spPr>
        <p:txBody>
          <a:bodyPr wrap="square" rtlCol="0">
            <a:spAutoFit/>
          </a:bodyPr>
          <a:lstStyle/>
          <a:p>
            <a:r>
              <a:rPr lang="en-US" dirty="0" smtClean="0"/>
              <a:t>Budget</a:t>
            </a:r>
            <a:endParaRPr lang="en-US" dirty="0"/>
          </a:p>
        </p:txBody>
      </p:sp>
      <p:sp>
        <p:nvSpPr>
          <p:cNvPr id="8" name="TextBox 7"/>
          <p:cNvSpPr txBox="1"/>
          <p:nvPr/>
        </p:nvSpPr>
        <p:spPr>
          <a:xfrm>
            <a:off x="6657702" y="5331908"/>
            <a:ext cx="2438400" cy="365760"/>
          </a:xfrm>
          <a:prstGeom prst="rect">
            <a:avLst/>
          </a:prstGeom>
          <a:noFill/>
        </p:spPr>
        <p:txBody>
          <a:bodyPr wrap="square" rtlCol="0">
            <a:spAutoFit/>
          </a:bodyPr>
          <a:lstStyle/>
          <a:p>
            <a:r>
              <a:rPr lang="en-US" dirty="0" smtClean="0">
                <a:solidFill>
                  <a:schemeClr val="bg1"/>
                </a:solidFill>
              </a:rPr>
              <a:t>Log Budget</a:t>
            </a:r>
            <a:endParaRPr lang="en-US" dirty="0">
              <a:solidFill>
                <a:schemeClr val="bg1"/>
              </a:solidFill>
            </a:endParaRPr>
          </a:p>
        </p:txBody>
      </p:sp>
    </p:spTree>
    <p:extLst>
      <p:ext uri="{BB962C8B-B14F-4D97-AF65-F5344CB8AC3E}">
        <p14:creationId xmlns:p14="http://schemas.microsoft.com/office/powerpoint/2010/main" val="2425995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r>
              <a:rPr lang="en-US" sz="2400" b="1" dirty="0" smtClean="0">
                <a:latin typeface="+mj-lt"/>
              </a:rPr>
              <a:t>13. Extra Features:</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
        <p:nvSpPr>
          <p:cNvPr id="19" name="Rounded Rectangle 18"/>
          <p:cNvSpPr/>
          <p:nvPr/>
        </p:nvSpPr>
        <p:spPr>
          <a:xfrm>
            <a:off x="697779" y="5134253"/>
            <a:ext cx="2567935" cy="7234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ounded Rectangle 19"/>
          <p:cNvSpPr/>
          <p:nvPr/>
        </p:nvSpPr>
        <p:spPr>
          <a:xfrm>
            <a:off x="6252754" y="5153572"/>
            <a:ext cx="2011680" cy="7260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Arrow Connector 20"/>
          <p:cNvCxnSpPr>
            <a:stCxn id="19" idx="3"/>
            <a:endCxn id="20" idx="1"/>
          </p:cNvCxnSpPr>
          <p:nvPr/>
        </p:nvCxnSpPr>
        <p:spPr>
          <a:xfrm flipV="1">
            <a:off x="3265714" y="5516574"/>
            <a:ext cx="2987040"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1436914" y="5331908"/>
            <a:ext cx="1985554" cy="369332"/>
          </a:xfrm>
          <a:prstGeom prst="rect">
            <a:avLst/>
          </a:prstGeom>
          <a:noFill/>
        </p:spPr>
        <p:txBody>
          <a:bodyPr wrap="square" rtlCol="0">
            <a:spAutoFit/>
          </a:bodyPr>
          <a:lstStyle/>
          <a:p>
            <a:r>
              <a:rPr lang="en-US" dirty="0" smtClean="0"/>
              <a:t>Revenue</a:t>
            </a:r>
            <a:endParaRPr lang="en-US" dirty="0"/>
          </a:p>
        </p:txBody>
      </p:sp>
      <p:sp>
        <p:nvSpPr>
          <p:cNvPr id="8" name="TextBox 7"/>
          <p:cNvSpPr txBox="1"/>
          <p:nvPr/>
        </p:nvSpPr>
        <p:spPr>
          <a:xfrm>
            <a:off x="6657702" y="5331908"/>
            <a:ext cx="2438400" cy="365760"/>
          </a:xfrm>
          <a:prstGeom prst="rect">
            <a:avLst/>
          </a:prstGeom>
          <a:noFill/>
        </p:spPr>
        <p:txBody>
          <a:bodyPr wrap="square" rtlCol="0">
            <a:spAutoFit/>
          </a:bodyPr>
          <a:lstStyle/>
          <a:p>
            <a:r>
              <a:rPr lang="en-US" dirty="0" smtClean="0">
                <a:solidFill>
                  <a:schemeClr val="bg1"/>
                </a:solidFill>
              </a:rPr>
              <a:t>Revenue</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463" y="833889"/>
            <a:ext cx="9771017" cy="3664131"/>
          </a:xfrm>
          <a:prstGeom prst="rect">
            <a:avLst/>
          </a:prstGeom>
        </p:spPr>
      </p:pic>
    </p:spTree>
    <p:extLst>
      <p:ext uri="{BB962C8B-B14F-4D97-AF65-F5344CB8AC3E}">
        <p14:creationId xmlns:p14="http://schemas.microsoft.com/office/powerpoint/2010/main" val="1692080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r>
              <a:rPr lang="en-US" sz="2400" b="1" dirty="0" smtClean="0">
                <a:latin typeface="+mj-lt"/>
              </a:rPr>
              <a:t>13. Missed Features:</a:t>
            </a:r>
          </a:p>
          <a:p>
            <a:pPr marL="0" indent="0">
              <a:buNone/>
            </a:pPr>
            <a:r>
              <a:rPr lang="en-US" sz="2400" b="1" dirty="0">
                <a:latin typeface="+mj-lt"/>
              </a:rPr>
              <a:t>	</a:t>
            </a:r>
            <a:r>
              <a:rPr lang="en-US" sz="2400" b="1" dirty="0" smtClean="0">
                <a:latin typeface="+mj-lt"/>
              </a:rPr>
              <a:t>1. Adjusted Budget using customer price index : same as log transformation </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5223"/>
            <a:ext cx="12148739" cy="4802777"/>
          </a:xfrm>
          <a:prstGeom prst="rect">
            <a:avLst/>
          </a:prstGeom>
        </p:spPr>
      </p:pic>
    </p:spTree>
    <p:extLst>
      <p:ext uri="{BB962C8B-B14F-4D97-AF65-F5344CB8AC3E}">
        <p14:creationId xmlns:p14="http://schemas.microsoft.com/office/powerpoint/2010/main" val="233390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3</a:t>
            </a:r>
            <a:r>
              <a:rPr lang="en-US" b="1" dirty="0" smtClean="0"/>
              <a:t>. Feature Engineering: </a:t>
            </a:r>
          </a:p>
          <a:p>
            <a:pPr marL="0" indent="0">
              <a:buNone/>
            </a:pPr>
            <a:r>
              <a:rPr lang="en-US" sz="2400" b="1" dirty="0" smtClean="0">
                <a:latin typeface="+mj-lt"/>
              </a:rPr>
              <a:t>13. Missed Features:</a:t>
            </a:r>
          </a:p>
          <a:p>
            <a:pPr marL="0" indent="0">
              <a:buNone/>
            </a:pPr>
            <a:r>
              <a:rPr lang="en-US" sz="2400" b="1" dirty="0">
                <a:latin typeface="+mj-lt"/>
              </a:rPr>
              <a:t>	2</a:t>
            </a:r>
            <a:r>
              <a:rPr lang="en-US" sz="2400" b="1" dirty="0" smtClean="0">
                <a:latin typeface="+mj-lt"/>
              </a:rPr>
              <a:t>. Adjusted Revenue using customer price index : same as log transformation </a:t>
            </a:r>
          </a:p>
          <a:p>
            <a:pPr marL="0" indent="0">
              <a:buNone/>
            </a:pPr>
            <a:endParaRPr lang="en-US" b="1" dirty="0"/>
          </a:p>
          <a:p>
            <a:pPr marL="0" indent="0">
              <a:buNone/>
            </a:pPr>
            <a:r>
              <a:rPr lang="en-US" sz="2400" b="1" dirty="0" smtClean="0">
                <a:latin typeface="+mj-lt"/>
              </a:rPr>
              <a:t>     </a:t>
            </a:r>
          </a:p>
          <a:p>
            <a:pPr marL="0" indent="0">
              <a:buNone/>
            </a:pPr>
            <a:endParaRPr lang="en-US" b="1" dirty="0"/>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0"/>
            <a:ext cx="12192000" cy="4572000"/>
          </a:xfrm>
          <a:prstGeom prst="rect">
            <a:avLst/>
          </a:prstGeom>
        </p:spPr>
      </p:pic>
    </p:spTree>
    <p:extLst>
      <p:ext uri="{BB962C8B-B14F-4D97-AF65-F5344CB8AC3E}">
        <p14:creationId xmlns:p14="http://schemas.microsoft.com/office/powerpoint/2010/main" val="4197687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Feature Selection: </a:t>
            </a:r>
          </a:p>
          <a:p>
            <a:pPr marL="0" indent="0">
              <a:buNone/>
            </a:pPr>
            <a:r>
              <a:rPr lang="en-US" sz="2400" b="1" dirty="0" smtClean="0">
                <a:latin typeface="+mj-lt"/>
              </a:rPr>
              <a:t>     </a:t>
            </a:r>
          </a:p>
          <a:p>
            <a:pPr marL="0" indent="0">
              <a:buNone/>
            </a:pPr>
            <a:r>
              <a:rPr lang="en-US" sz="2400" dirty="0" smtClean="0">
                <a:latin typeface="+mj-lt"/>
              </a:rPr>
              <a:t>Numerical variables</a:t>
            </a:r>
          </a:p>
          <a:p>
            <a:pPr marL="0" indent="0">
              <a:buNone/>
            </a:pPr>
            <a:r>
              <a:rPr lang="en-US" sz="2400" dirty="0" smtClean="0">
                <a:latin typeface="+mj-lt"/>
              </a:rPr>
              <a:t> </a:t>
            </a:r>
            <a:r>
              <a:rPr lang="en-US" sz="2400" dirty="0">
                <a:latin typeface="+mj-lt"/>
              </a:rPr>
              <a:t>with </a:t>
            </a:r>
            <a:r>
              <a:rPr lang="en-US" sz="2400" dirty="0" smtClean="0">
                <a:latin typeface="+mj-lt"/>
              </a:rPr>
              <a:t>Pearson </a:t>
            </a:r>
          </a:p>
          <a:p>
            <a:pPr marL="0" indent="0">
              <a:buNone/>
            </a:pPr>
            <a:r>
              <a:rPr lang="en-US" sz="2400" dirty="0" smtClean="0">
                <a:latin typeface="+mj-lt"/>
              </a:rPr>
              <a:t>correlation </a:t>
            </a:r>
            <a:r>
              <a:rPr lang="en-US" sz="2400" dirty="0">
                <a:latin typeface="+mj-lt"/>
              </a:rPr>
              <a:t>more </a:t>
            </a:r>
            <a:endParaRPr lang="en-US" sz="2400" dirty="0" smtClean="0">
              <a:latin typeface="+mj-lt"/>
            </a:endParaRPr>
          </a:p>
          <a:p>
            <a:pPr marL="0" indent="0">
              <a:buNone/>
            </a:pPr>
            <a:r>
              <a:rPr lang="en-US" sz="2400" dirty="0" smtClean="0">
                <a:latin typeface="+mj-lt"/>
              </a:rPr>
              <a:t>than </a:t>
            </a:r>
            <a:r>
              <a:rPr lang="en-US" sz="2400" dirty="0">
                <a:latin typeface="+mj-lt"/>
              </a:rPr>
              <a:t>0.1 with </a:t>
            </a:r>
            <a:endParaRPr lang="en-US" sz="2400" dirty="0" smtClean="0">
              <a:latin typeface="+mj-lt"/>
            </a:endParaRPr>
          </a:p>
          <a:p>
            <a:pPr marL="0" indent="0">
              <a:buNone/>
            </a:pPr>
            <a:r>
              <a:rPr lang="en-US" sz="2400" dirty="0" smtClean="0">
                <a:latin typeface="+mj-lt"/>
              </a:rPr>
              <a:t>target </a:t>
            </a:r>
            <a:r>
              <a:rPr lang="en-US" sz="2400" dirty="0">
                <a:latin typeface="+mj-lt"/>
              </a:rPr>
              <a:t>variable</a:t>
            </a:r>
          </a:p>
          <a:p>
            <a:pPr marL="0" indent="0">
              <a:buNone/>
            </a:pPr>
            <a:endParaRPr lang="en-US" b="1" dirty="0" smtClean="0"/>
          </a:p>
          <a:p>
            <a:pPr marL="0" indent="0">
              <a:buNone/>
            </a:pPr>
            <a:endParaRPr lang="en-US" sz="2400" b="1" dirty="0" smtClean="0">
              <a:latin typeface="+mj-lt"/>
            </a:endParaRPr>
          </a:p>
          <a:p>
            <a:pPr marL="0" indent="0">
              <a:buNone/>
            </a:pPr>
            <a:endParaRPr lang="en-US" sz="2400" b="1" dirty="0" smtClean="0"/>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69" y="52252"/>
            <a:ext cx="9074331" cy="6805748"/>
          </a:xfrm>
          <a:prstGeom prst="rect">
            <a:avLst/>
          </a:prstGeom>
        </p:spPr>
      </p:pic>
    </p:spTree>
    <p:extLst>
      <p:ext uri="{BB962C8B-B14F-4D97-AF65-F5344CB8AC3E}">
        <p14:creationId xmlns:p14="http://schemas.microsoft.com/office/powerpoint/2010/main" val="2591571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r>
              <a:rPr lang="en-US" b="1" dirty="0" smtClean="0"/>
              <a:t>4. Feature Selection: </a:t>
            </a:r>
          </a:p>
          <a:p>
            <a:pPr marL="0" indent="0">
              <a:buNone/>
            </a:pPr>
            <a:r>
              <a:rPr lang="en-US" sz="2400" b="1" dirty="0" smtClean="0">
                <a:latin typeface="+mj-lt"/>
              </a:rPr>
              <a:t>     </a:t>
            </a:r>
          </a:p>
          <a:p>
            <a:r>
              <a:rPr lang="en-US" sz="2400" dirty="0" smtClean="0">
                <a:latin typeface="+mj-lt"/>
              </a:rPr>
              <a:t>Conducted One way ANOVA test between target variable (continuous) and every flag variable that we have created in feature engineering. </a:t>
            </a:r>
          </a:p>
          <a:p>
            <a:r>
              <a:rPr lang="en-US" sz="2400" dirty="0" smtClean="0">
                <a:latin typeface="+mj-lt"/>
              </a:rPr>
              <a:t>Set threshold at p = 0.05 to select significant features. </a:t>
            </a:r>
          </a:p>
          <a:p>
            <a:r>
              <a:rPr lang="en-US" sz="2400" dirty="0" smtClean="0">
                <a:latin typeface="+mj-lt"/>
              </a:rPr>
              <a:t>Below are the list of categorical features we found significant :</a:t>
            </a:r>
          </a:p>
          <a:p>
            <a:pPr marL="457200" lvl="1" indent="0" algn="just">
              <a:buNone/>
            </a:pPr>
            <a:r>
              <a:rPr lang="en-US" dirty="0" err="1" smtClean="0">
                <a:latin typeface="+mj-lt"/>
              </a:rPr>
              <a:t>Drama_genre</a:t>
            </a:r>
            <a:r>
              <a:rPr lang="en-US" dirty="0" smtClean="0">
                <a:latin typeface="+mj-lt"/>
              </a:rPr>
              <a:t>                                                  </a:t>
            </a:r>
            <a:r>
              <a:rPr lang="en-US" dirty="0" err="1" smtClean="0">
                <a:latin typeface="+mj-lt"/>
              </a:rPr>
              <a:t>Fantasy_genre</a:t>
            </a:r>
            <a:endParaRPr lang="en-US" dirty="0">
              <a:latin typeface="+mj-lt"/>
            </a:endParaRPr>
          </a:p>
          <a:p>
            <a:pPr marL="457200" lvl="1" indent="0" algn="just">
              <a:buNone/>
            </a:pPr>
            <a:r>
              <a:rPr lang="en-US" dirty="0" err="1" smtClean="0">
                <a:latin typeface="+mj-lt"/>
              </a:rPr>
              <a:t>Comedy_genre</a:t>
            </a:r>
            <a:r>
              <a:rPr lang="en-US" dirty="0" smtClean="0">
                <a:latin typeface="+mj-lt"/>
              </a:rPr>
              <a:t>				Mystery genre</a:t>
            </a:r>
            <a:endParaRPr lang="en-US" dirty="0">
              <a:latin typeface="+mj-lt"/>
            </a:endParaRPr>
          </a:p>
          <a:p>
            <a:pPr marL="457200" lvl="1" indent="0" algn="just">
              <a:buNone/>
            </a:pPr>
            <a:r>
              <a:rPr lang="en-US" dirty="0" err="1" smtClean="0">
                <a:latin typeface="+mj-lt"/>
              </a:rPr>
              <a:t>Thriller_genre</a:t>
            </a:r>
            <a:r>
              <a:rPr lang="en-US" dirty="0" smtClean="0">
                <a:latin typeface="+mj-lt"/>
              </a:rPr>
              <a:t>				</a:t>
            </a:r>
            <a:r>
              <a:rPr lang="en-US" dirty="0" err="1" smtClean="0">
                <a:latin typeface="+mj-lt"/>
              </a:rPr>
              <a:t>Animation_genre</a:t>
            </a:r>
            <a:endParaRPr lang="en-US" dirty="0">
              <a:latin typeface="+mj-lt"/>
            </a:endParaRPr>
          </a:p>
          <a:p>
            <a:pPr marL="457200" lvl="1" indent="0" algn="just">
              <a:buNone/>
            </a:pPr>
            <a:r>
              <a:rPr lang="en-US" dirty="0" err="1" smtClean="0">
                <a:latin typeface="+mj-lt"/>
              </a:rPr>
              <a:t>Action_genre</a:t>
            </a:r>
            <a:r>
              <a:rPr lang="en-US" dirty="0" smtClean="0">
                <a:latin typeface="+mj-lt"/>
              </a:rPr>
              <a:t>				</a:t>
            </a:r>
            <a:r>
              <a:rPr lang="en-US" dirty="0" err="1" smtClean="0">
                <a:latin typeface="+mj-lt"/>
              </a:rPr>
              <a:t>War_genre</a:t>
            </a:r>
            <a:endParaRPr lang="en-US" dirty="0">
              <a:latin typeface="+mj-lt"/>
            </a:endParaRPr>
          </a:p>
          <a:p>
            <a:pPr marL="457200" lvl="1" indent="0" algn="just">
              <a:buNone/>
            </a:pPr>
            <a:r>
              <a:rPr lang="en-US" dirty="0" err="1" smtClean="0">
                <a:latin typeface="+mj-lt"/>
              </a:rPr>
              <a:t>Romance_genre</a:t>
            </a:r>
            <a:r>
              <a:rPr lang="en-US" dirty="0" smtClean="0">
                <a:latin typeface="+mj-lt"/>
              </a:rPr>
              <a:t>				</a:t>
            </a:r>
            <a:r>
              <a:rPr lang="en-US" dirty="0" err="1" smtClean="0">
                <a:latin typeface="+mj-lt"/>
              </a:rPr>
              <a:t>Documentary_genre</a:t>
            </a:r>
            <a:endParaRPr lang="en-US" dirty="0">
              <a:latin typeface="+mj-lt"/>
            </a:endParaRPr>
          </a:p>
          <a:p>
            <a:pPr marL="457200" lvl="1" indent="0" algn="just">
              <a:buNone/>
            </a:pPr>
            <a:r>
              <a:rPr lang="en-US" dirty="0" err="1" smtClean="0">
                <a:latin typeface="+mj-lt"/>
              </a:rPr>
              <a:t>Adventure_genre</a:t>
            </a:r>
            <a:r>
              <a:rPr lang="en-US" dirty="0" smtClean="0">
                <a:latin typeface="+mj-lt"/>
              </a:rPr>
              <a:t>				</a:t>
            </a:r>
            <a:r>
              <a:rPr lang="en-US" dirty="0" err="1" smtClean="0">
                <a:latin typeface="+mj-lt"/>
              </a:rPr>
              <a:t>Foreign_genre</a:t>
            </a:r>
            <a:endParaRPr lang="en-US" dirty="0">
              <a:latin typeface="+mj-lt"/>
            </a:endParaRPr>
          </a:p>
          <a:p>
            <a:pPr marL="457200" lvl="1" indent="0" algn="just">
              <a:buNone/>
            </a:pPr>
            <a:r>
              <a:rPr lang="en-US" dirty="0" err="1" smtClean="0">
                <a:latin typeface="+mj-lt"/>
              </a:rPr>
              <a:t>Crime_genre</a:t>
            </a:r>
            <a:r>
              <a:rPr lang="en-US" dirty="0" smtClean="0">
                <a:latin typeface="+mj-lt"/>
              </a:rPr>
              <a:t>				TV </a:t>
            </a:r>
            <a:r>
              <a:rPr lang="en-US" dirty="0" err="1" smtClean="0">
                <a:latin typeface="+mj-lt"/>
              </a:rPr>
              <a:t>Movie_genre</a:t>
            </a:r>
            <a:endParaRPr lang="en-US" dirty="0">
              <a:latin typeface="+mj-lt"/>
            </a:endParaRPr>
          </a:p>
          <a:p>
            <a:pPr marL="457200" lvl="1" indent="0" algn="just">
              <a:buNone/>
            </a:pPr>
            <a:r>
              <a:rPr lang="en-US" dirty="0">
                <a:latin typeface="+mj-lt"/>
              </a:rPr>
              <a:t>Science </a:t>
            </a:r>
            <a:r>
              <a:rPr lang="en-US" dirty="0" err="1" smtClean="0">
                <a:latin typeface="+mj-lt"/>
              </a:rPr>
              <a:t>Fiction_genre</a:t>
            </a:r>
            <a:r>
              <a:rPr lang="en-US" dirty="0" smtClean="0">
                <a:latin typeface="+mj-lt"/>
              </a:rPr>
              <a:t>			</a:t>
            </a:r>
            <a:r>
              <a:rPr lang="en-US" dirty="0" err="1" smtClean="0">
                <a:latin typeface="+mj-lt"/>
              </a:rPr>
              <a:t>has_homepage</a:t>
            </a:r>
            <a:endParaRPr lang="en-US" dirty="0">
              <a:latin typeface="+mj-lt"/>
            </a:endParaRPr>
          </a:p>
          <a:p>
            <a:pPr marL="457200" lvl="1" indent="0" algn="just">
              <a:buNone/>
            </a:pPr>
            <a:r>
              <a:rPr lang="en-US" dirty="0" err="1" smtClean="0">
                <a:latin typeface="+mj-lt"/>
              </a:rPr>
              <a:t>Horror_genre</a:t>
            </a:r>
            <a:r>
              <a:rPr lang="en-US" dirty="0" smtClean="0">
                <a:latin typeface="+mj-lt"/>
              </a:rPr>
              <a:t> 				</a:t>
            </a:r>
            <a:r>
              <a:rPr lang="en-US" dirty="0" err="1" smtClean="0">
                <a:latin typeface="+mj-lt"/>
              </a:rPr>
              <a:t>eng_language</a:t>
            </a:r>
            <a:endParaRPr lang="en-US" dirty="0">
              <a:latin typeface="+mj-lt"/>
            </a:endParaRPr>
          </a:p>
          <a:p>
            <a:pPr marL="457200" lvl="1" indent="0" algn="just">
              <a:buNone/>
            </a:pPr>
            <a:r>
              <a:rPr lang="en-US" dirty="0" err="1" smtClean="0">
                <a:latin typeface="+mj-lt"/>
              </a:rPr>
              <a:t>Family_genre</a:t>
            </a:r>
            <a:r>
              <a:rPr lang="en-US" dirty="0" smtClean="0">
                <a:latin typeface="+mj-lt"/>
              </a:rPr>
              <a:t>				is </a:t>
            </a:r>
            <a:r>
              <a:rPr lang="en-US" dirty="0" err="1" smtClean="0">
                <a:latin typeface="+mj-lt"/>
              </a:rPr>
              <a:t>MovieReleased</a:t>
            </a:r>
            <a:endParaRPr lang="en-US" dirty="0">
              <a:latin typeface="+mj-lt"/>
            </a:endParaRPr>
          </a:p>
          <a:p>
            <a:pPr marL="457200" lvl="1" indent="0" algn="just">
              <a:buNone/>
            </a:pPr>
            <a:r>
              <a:rPr lang="en-US" dirty="0" err="1" smtClean="0">
                <a:latin typeface="+mj-lt"/>
              </a:rPr>
              <a:t>Fantasy_genre</a:t>
            </a:r>
            <a:r>
              <a:rPr lang="en-US" dirty="0" smtClean="0">
                <a:latin typeface="+mj-lt"/>
              </a:rPr>
              <a:t>				</a:t>
            </a:r>
            <a:r>
              <a:rPr lang="en-US" dirty="0" err="1" smtClean="0">
                <a:latin typeface="+mj-lt"/>
              </a:rPr>
              <a:t>USholidayreleased</a:t>
            </a:r>
            <a:endParaRPr lang="en-US" dirty="0" smtClean="0">
              <a:latin typeface="+mj-lt"/>
            </a:endParaRPr>
          </a:p>
          <a:p>
            <a:r>
              <a:rPr lang="en-US" sz="2400" dirty="0" smtClean="0">
                <a:latin typeface="+mj-lt"/>
              </a:rPr>
              <a:t>we have in total 32 features(numerical + Categorical) for modelling. </a:t>
            </a:r>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Tree>
    <p:extLst>
      <p:ext uri="{BB962C8B-B14F-4D97-AF65-F5344CB8AC3E}">
        <p14:creationId xmlns:p14="http://schemas.microsoft.com/office/powerpoint/2010/main" val="2736967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12192000" cy="6857999"/>
          </a:xfrm>
        </p:spPr>
        <p:txBody>
          <a:bodyPr>
            <a:normAutofit/>
          </a:bodyPr>
          <a:lstStyle/>
          <a:p>
            <a:pPr algn="just"/>
            <a:endParaRPr lang="en-US" dirty="0" smtClean="0">
              <a:latin typeface="+mj-lt"/>
            </a:endParaRPr>
          </a:p>
          <a:p>
            <a:pPr algn="just"/>
            <a:r>
              <a:rPr lang="en-US" b="1" dirty="0"/>
              <a:t>1. </a:t>
            </a:r>
            <a:r>
              <a:rPr lang="en-US" sz="2800" b="1" dirty="0"/>
              <a:t>Problem Statement </a:t>
            </a:r>
            <a:r>
              <a:rPr lang="en-US" sz="2800" b="1" dirty="0" smtClean="0"/>
              <a:t>&amp; Feature Description </a:t>
            </a:r>
            <a:r>
              <a:rPr lang="en-US" b="1" dirty="0" smtClean="0"/>
              <a:t>: </a:t>
            </a:r>
            <a:endParaRPr lang="en-US" dirty="0">
              <a:latin typeface="+mj-lt"/>
            </a:endParaRPr>
          </a:p>
          <a:p>
            <a:pPr algn="just"/>
            <a:r>
              <a:rPr lang="en-US" dirty="0" smtClean="0">
                <a:latin typeface="+mj-lt"/>
              </a:rPr>
              <a:t>	Our </a:t>
            </a:r>
            <a:r>
              <a:rPr lang="en-US" dirty="0">
                <a:latin typeface="+mj-lt"/>
              </a:rPr>
              <a:t>client is a movie studio and they need to be able to predict movie revenue in order </a:t>
            </a:r>
            <a:r>
              <a:rPr lang="en-US" dirty="0" smtClean="0">
                <a:latin typeface="+mj-lt"/>
              </a:rPr>
              <a:t>    	to </a:t>
            </a:r>
            <a:r>
              <a:rPr lang="en-US" dirty="0">
                <a:latin typeface="+mj-lt"/>
              </a:rPr>
              <a:t>greenlight the project and assign a budget to it</a:t>
            </a:r>
            <a:r>
              <a:rPr lang="en-US" dirty="0" smtClean="0">
                <a:latin typeface="+mj-lt"/>
              </a:rPr>
              <a:t>.</a:t>
            </a:r>
            <a:r>
              <a:rPr lang="en-US" dirty="0"/>
              <a:t> </a:t>
            </a:r>
            <a:endParaRPr lang="en-US" dirty="0" smtClean="0"/>
          </a:p>
          <a:p>
            <a:pPr algn="just"/>
            <a:endParaRPr lang="en-US" dirty="0">
              <a:latin typeface="+mj-lt"/>
            </a:endParaRPr>
          </a:p>
          <a:p>
            <a:pPr marL="342900" indent="-342900" algn="just">
              <a:buFont typeface="Arial" panose="020B0604020202020204" pitchFamily="34" charset="0"/>
              <a:buChar char="•"/>
            </a:pPr>
            <a:r>
              <a:rPr lang="en-US" dirty="0" smtClean="0">
                <a:latin typeface="+mj-lt"/>
              </a:rPr>
              <a:t>Data Description : </a:t>
            </a:r>
          </a:p>
          <a:p>
            <a:pPr algn="just"/>
            <a:r>
              <a:rPr lang="en-US" dirty="0" smtClean="0">
                <a:latin typeface="+mj-lt"/>
              </a:rPr>
              <a:t>	Dataset consist of 4803 movies with 16 features. All the movies were released between 	year 1925 and 2017.  Below are the list of 16 features :</a:t>
            </a:r>
          </a:p>
          <a:p>
            <a:pPr algn="just"/>
            <a:endParaRPr lang="en-US" dirty="0">
              <a:latin typeface="+mj-lt"/>
            </a:endParaRPr>
          </a:p>
          <a:p>
            <a:pPr algn="just"/>
            <a:r>
              <a:rPr lang="en-US" dirty="0" smtClean="0">
                <a:latin typeface="+mj-lt"/>
              </a:rPr>
              <a:t>	1. title 			7. id				13. release date</a:t>
            </a:r>
          </a:p>
          <a:p>
            <a:pPr algn="just"/>
            <a:r>
              <a:rPr lang="en-US" dirty="0">
                <a:latin typeface="+mj-lt"/>
              </a:rPr>
              <a:t>	</a:t>
            </a:r>
            <a:r>
              <a:rPr lang="en-US" dirty="0" smtClean="0">
                <a:latin typeface="+mj-lt"/>
              </a:rPr>
              <a:t>2. tagline		8. keywords			14. runtime</a:t>
            </a:r>
          </a:p>
          <a:p>
            <a:pPr algn="just"/>
            <a:r>
              <a:rPr lang="en-US" dirty="0">
                <a:latin typeface="+mj-lt"/>
              </a:rPr>
              <a:t>	</a:t>
            </a:r>
            <a:r>
              <a:rPr lang="en-US" dirty="0" smtClean="0">
                <a:latin typeface="+mj-lt"/>
              </a:rPr>
              <a:t>3. revenue(target)	9. original language		15. spoken languages</a:t>
            </a:r>
          </a:p>
          <a:p>
            <a:pPr algn="just"/>
            <a:r>
              <a:rPr lang="en-US" dirty="0">
                <a:latin typeface="+mj-lt"/>
              </a:rPr>
              <a:t>	</a:t>
            </a:r>
            <a:r>
              <a:rPr lang="en-US" dirty="0" smtClean="0">
                <a:latin typeface="+mj-lt"/>
              </a:rPr>
              <a:t>4. budget		10. overview			16. status</a:t>
            </a:r>
          </a:p>
          <a:p>
            <a:pPr algn="just"/>
            <a:r>
              <a:rPr lang="en-US" dirty="0">
                <a:latin typeface="+mj-lt"/>
              </a:rPr>
              <a:t>	</a:t>
            </a:r>
            <a:r>
              <a:rPr lang="en-US" dirty="0" smtClean="0">
                <a:latin typeface="+mj-lt"/>
              </a:rPr>
              <a:t>5. genres		11. production companies</a:t>
            </a:r>
          </a:p>
          <a:p>
            <a:pPr algn="just"/>
            <a:r>
              <a:rPr lang="en-US" dirty="0">
                <a:latin typeface="+mj-lt"/>
              </a:rPr>
              <a:t>	</a:t>
            </a:r>
            <a:r>
              <a:rPr lang="en-US" dirty="0" smtClean="0">
                <a:latin typeface="+mj-lt"/>
              </a:rPr>
              <a:t>6. homepage		12. production countries</a:t>
            </a:r>
          </a:p>
          <a:p>
            <a:pPr algn="just"/>
            <a:endParaRPr lang="en-US" dirty="0" smtClean="0">
              <a:latin typeface="+mj-lt"/>
            </a:endParaRPr>
          </a:p>
        </p:txBody>
      </p:sp>
    </p:spTree>
    <p:extLst>
      <p:ext uri="{BB962C8B-B14F-4D97-AF65-F5344CB8AC3E}">
        <p14:creationId xmlns:p14="http://schemas.microsoft.com/office/powerpoint/2010/main" val="3008564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a:t>
            </a:r>
          </a:p>
          <a:p>
            <a:pPr marL="0" indent="0">
              <a:buNone/>
            </a:pPr>
            <a:endParaRPr lang="en-US" b="1" dirty="0"/>
          </a:p>
          <a:p>
            <a:pPr marL="0" indent="0">
              <a:buNone/>
            </a:pPr>
            <a:r>
              <a:rPr lang="en-US" b="1" dirty="0" smtClean="0"/>
              <a:t>	4.1 ML models </a:t>
            </a:r>
          </a:p>
          <a:p>
            <a:pPr marL="0" indent="0">
              <a:buNone/>
            </a:pPr>
            <a:r>
              <a:rPr lang="en-US" sz="2400" b="1" dirty="0" smtClean="0">
                <a:latin typeface="+mj-lt"/>
              </a:rPr>
              <a:t>     </a:t>
            </a:r>
          </a:p>
          <a:p>
            <a:pPr marL="0" indent="0">
              <a:buNone/>
            </a:pPr>
            <a:endParaRPr lang="en-US" sz="2400" b="1" dirty="0" smtClean="0"/>
          </a:p>
          <a:p>
            <a:pPr marL="0" indent="0">
              <a:buNone/>
            </a:pPr>
            <a:endParaRPr lang="en-US" sz="2400" b="1" dirty="0">
              <a:latin typeface="+mj-lt"/>
            </a:endParaRPr>
          </a:p>
          <a:p>
            <a:pPr marL="0" indent="0">
              <a:buNone/>
            </a:pPr>
            <a:endParaRPr lang="en-US" sz="2400" b="1" dirty="0"/>
          </a:p>
        </p:txBody>
      </p:sp>
      <p:sp>
        <p:nvSpPr>
          <p:cNvPr id="4" name="Rounded Rectangle 3"/>
          <p:cNvSpPr/>
          <p:nvPr/>
        </p:nvSpPr>
        <p:spPr>
          <a:xfrm>
            <a:off x="358145" y="2922275"/>
            <a:ext cx="2567935" cy="7234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536123" y="2999366"/>
            <a:ext cx="2211978" cy="646331"/>
          </a:xfrm>
          <a:prstGeom prst="rect">
            <a:avLst/>
          </a:prstGeom>
          <a:noFill/>
        </p:spPr>
        <p:txBody>
          <a:bodyPr wrap="square" rtlCol="0">
            <a:spAutoFit/>
          </a:bodyPr>
          <a:lstStyle/>
          <a:p>
            <a:r>
              <a:rPr lang="en-US" dirty="0" smtClean="0"/>
              <a:t>Machine Learning Model used </a:t>
            </a:r>
            <a:endParaRPr lang="en-US" dirty="0"/>
          </a:p>
        </p:txBody>
      </p:sp>
      <p:cxnSp>
        <p:nvCxnSpPr>
          <p:cNvPr id="6" name="Straight Arrow Connector 5"/>
          <p:cNvCxnSpPr>
            <a:endCxn id="9" idx="1"/>
          </p:cNvCxnSpPr>
          <p:nvPr/>
        </p:nvCxnSpPr>
        <p:spPr>
          <a:xfrm flipV="1">
            <a:off x="2926079" y="971817"/>
            <a:ext cx="1889761" cy="2303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4815840" y="458273"/>
            <a:ext cx="2255520" cy="1027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815840" y="1943634"/>
            <a:ext cx="2255520" cy="1027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815840" y="3531723"/>
            <a:ext cx="2255520" cy="1027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815840" y="5037054"/>
            <a:ext cx="2255520" cy="1027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4" idx="3"/>
            <a:endCxn id="11" idx="1"/>
          </p:cNvCxnSpPr>
          <p:nvPr/>
        </p:nvCxnSpPr>
        <p:spPr>
          <a:xfrm flipV="1">
            <a:off x="2926080" y="2457178"/>
            <a:ext cx="1889760" cy="8268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4" idx="3"/>
            <a:endCxn id="12" idx="1"/>
          </p:cNvCxnSpPr>
          <p:nvPr/>
        </p:nvCxnSpPr>
        <p:spPr>
          <a:xfrm>
            <a:off x="2926080" y="3283986"/>
            <a:ext cx="1889760" cy="761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4" idx="3"/>
            <a:endCxn id="13" idx="1"/>
          </p:cNvCxnSpPr>
          <p:nvPr/>
        </p:nvCxnSpPr>
        <p:spPr>
          <a:xfrm>
            <a:off x="2926080" y="3283986"/>
            <a:ext cx="1889760" cy="2266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5016137" y="787151"/>
            <a:ext cx="1854926" cy="369332"/>
          </a:xfrm>
          <a:prstGeom prst="rect">
            <a:avLst/>
          </a:prstGeom>
          <a:noFill/>
        </p:spPr>
        <p:txBody>
          <a:bodyPr wrap="square" rtlCol="0">
            <a:spAutoFit/>
          </a:bodyPr>
          <a:lstStyle/>
          <a:p>
            <a:r>
              <a:rPr lang="en-US" dirty="0" smtClean="0"/>
              <a:t>Linear Regression</a:t>
            </a:r>
            <a:endParaRPr lang="en-US" dirty="0"/>
          </a:p>
        </p:txBody>
      </p:sp>
      <p:sp>
        <p:nvSpPr>
          <p:cNvPr id="24" name="TextBox 23"/>
          <p:cNvSpPr txBox="1"/>
          <p:nvPr/>
        </p:nvSpPr>
        <p:spPr>
          <a:xfrm>
            <a:off x="5081451" y="2272512"/>
            <a:ext cx="2029097" cy="369332"/>
          </a:xfrm>
          <a:prstGeom prst="rect">
            <a:avLst/>
          </a:prstGeom>
          <a:noFill/>
        </p:spPr>
        <p:txBody>
          <a:bodyPr wrap="square" rtlCol="0">
            <a:spAutoFit/>
          </a:bodyPr>
          <a:lstStyle/>
          <a:p>
            <a:r>
              <a:rPr lang="en-US" dirty="0" smtClean="0"/>
              <a:t>Random Forest </a:t>
            </a:r>
            <a:endParaRPr lang="en-US" dirty="0"/>
          </a:p>
        </p:txBody>
      </p:sp>
      <p:sp>
        <p:nvSpPr>
          <p:cNvPr id="25" name="TextBox 24"/>
          <p:cNvSpPr txBox="1"/>
          <p:nvPr/>
        </p:nvSpPr>
        <p:spPr>
          <a:xfrm>
            <a:off x="5146766" y="3814354"/>
            <a:ext cx="1645920" cy="369332"/>
          </a:xfrm>
          <a:prstGeom prst="rect">
            <a:avLst/>
          </a:prstGeom>
          <a:noFill/>
        </p:spPr>
        <p:txBody>
          <a:bodyPr wrap="square" rtlCol="0">
            <a:spAutoFit/>
          </a:bodyPr>
          <a:lstStyle/>
          <a:p>
            <a:r>
              <a:rPr lang="en-US" dirty="0" smtClean="0"/>
              <a:t>XGBoost</a:t>
            </a:r>
            <a:endParaRPr lang="en-US" dirty="0"/>
          </a:p>
        </p:txBody>
      </p:sp>
      <p:sp>
        <p:nvSpPr>
          <p:cNvPr id="26" name="TextBox 25"/>
          <p:cNvSpPr txBox="1"/>
          <p:nvPr/>
        </p:nvSpPr>
        <p:spPr>
          <a:xfrm>
            <a:off x="5146766" y="5338354"/>
            <a:ext cx="1645920" cy="369332"/>
          </a:xfrm>
          <a:prstGeom prst="rect">
            <a:avLst/>
          </a:prstGeom>
          <a:noFill/>
        </p:spPr>
        <p:txBody>
          <a:bodyPr wrap="square" rtlCol="0">
            <a:spAutoFit/>
          </a:bodyPr>
          <a:lstStyle/>
          <a:p>
            <a:r>
              <a:rPr lang="en-US" dirty="0" smtClean="0"/>
              <a:t>Lightgbm</a:t>
            </a:r>
            <a:endParaRPr lang="en-US" dirty="0"/>
          </a:p>
        </p:txBody>
      </p:sp>
      <p:cxnSp>
        <p:nvCxnSpPr>
          <p:cNvPr id="32" name="Straight Arrow Connector 31"/>
          <p:cNvCxnSpPr/>
          <p:nvPr/>
        </p:nvCxnSpPr>
        <p:spPr>
          <a:xfrm flipV="1">
            <a:off x="7080068" y="2457178"/>
            <a:ext cx="85561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7080068" y="4045267"/>
            <a:ext cx="85561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7071360" y="5523020"/>
            <a:ext cx="85561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ounded Rectangle 34"/>
          <p:cNvSpPr/>
          <p:nvPr/>
        </p:nvSpPr>
        <p:spPr>
          <a:xfrm>
            <a:off x="7935686" y="1776549"/>
            <a:ext cx="3307080" cy="12975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8212182" y="2090057"/>
            <a:ext cx="284334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bg1"/>
                </a:solidFill>
              </a:rPr>
              <a:t>Baseline </a:t>
            </a:r>
          </a:p>
          <a:p>
            <a:pPr marL="285750" indent="-285750">
              <a:buFont typeface="Arial" panose="020B0604020202020204" pitchFamily="34" charset="0"/>
              <a:buChar char="•"/>
            </a:pPr>
            <a:r>
              <a:rPr lang="en-US" b="1" dirty="0" smtClean="0">
                <a:solidFill>
                  <a:schemeClr val="bg1"/>
                </a:solidFill>
              </a:rPr>
              <a:t>Bayesian Optimized</a:t>
            </a:r>
            <a:endParaRPr lang="en-US" b="1" dirty="0">
              <a:solidFill>
                <a:schemeClr val="bg1"/>
              </a:solidFill>
            </a:endParaRPr>
          </a:p>
        </p:txBody>
      </p:sp>
      <p:sp>
        <p:nvSpPr>
          <p:cNvPr id="37" name="Rounded Rectangle 36"/>
          <p:cNvSpPr/>
          <p:nvPr/>
        </p:nvSpPr>
        <p:spPr>
          <a:xfrm>
            <a:off x="7926978" y="3385923"/>
            <a:ext cx="3307080" cy="12975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8203474" y="3699431"/>
            <a:ext cx="284334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bg1"/>
                </a:solidFill>
              </a:rPr>
              <a:t>Baseline </a:t>
            </a:r>
          </a:p>
          <a:p>
            <a:pPr marL="285750" indent="-285750">
              <a:buFont typeface="Arial" panose="020B0604020202020204" pitchFamily="34" charset="0"/>
              <a:buChar char="•"/>
            </a:pPr>
            <a:r>
              <a:rPr lang="en-US" b="1" dirty="0" smtClean="0">
                <a:solidFill>
                  <a:schemeClr val="bg1"/>
                </a:solidFill>
              </a:rPr>
              <a:t>Bayesian Optimized</a:t>
            </a:r>
            <a:endParaRPr lang="en-US" b="1" dirty="0">
              <a:solidFill>
                <a:schemeClr val="bg1"/>
              </a:solidFill>
            </a:endParaRPr>
          </a:p>
        </p:txBody>
      </p:sp>
      <p:sp>
        <p:nvSpPr>
          <p:cNvPr id="39" name="Rounded Rectangle 38"/>
          <p:cNvSpPr/>
          <p:nvPr/>
        </p:nvSpPr>
        <p:spPr>
          <a:xfrm>
            <a:off x="7926978" y="4995297"/>
            <a:ext cx="3307080" cy="12975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203474" y="5308805"/>
            <a:ext cx="284334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bg1"/>
                </a:solidFill>
              </a:rPr>
              <a:t>Baseline </a:t>
            </a:r>
          </a:p>
          <a:p>
            <a:pPr marL="285750" indent="-285750">
              <a:buFont typeface="Arial" panose="020B0604020202020204" pitchFamily="34" charset="0"/>
              <a:buChar char="•"/>
            </a:pPr>
            <a:r>
              <a:rPr lang="en-US" b="1" dirty="0" smtClean="0">
                <a:solidFill>
                  <a:schemeClr val="bg1"/>
                </a:solidFill>
              </a:rPr>
              <a:t>Bayesian Optimized</a:t>
            </a:r>
            <a:endParaRPr lang="en-US" b="1" dirty="0">
              <a:solidFill>
                <a:schemeClr val="bg1"/>
              </a:solidFill>
            </a:endParaRPr>
          </a:p>
        </p:txBody>
      </p:sp>
    </p:spTree>
    <p:extLst>
      <p:ext uri="{BB962C8B-B14F-4D97-AF65-F5344CB8AC3E}">
        <p14:creationId xmlns:p14="http://schemas.microsoft.com/office/powerpoint/2010/main" val="303735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r>
              <a:rPr lang="en-US" b="1" dirty="0" smtClean="0"/>
              <a:t>4. Modelling: </a:t>
            </a:r>
          </a:p>
          <a:p>
            <a:pPr marL="0" indent="0">
              <a:buNone/>
            </a:pPr>
            <a:r>
              <a:rPr lang="en-US" b="1" dirty="0" smtClean="0"/>
              <a:t>	4.2 Metrics </a:t>
            </a:r>
          </a:p>
          <a:p>
            <a:pPr marL="0" indent="0">
              <a:buNone/>
            </a:pPr>
            <a:r>
              <a:rPr lang="en-US" sz="2400" b="1" dirty="0" smtClean="0">
                <a:latin typeface="+mj-lt"/>
              </a:rPr>
              <a:t>     </a:t>
            </a:r>
          </a:p>
          <a:p>
            <a:r>
              <a:rPr lang="en-US" sz="2400" dirty="0">
                <a:latin typeface="+mj-lt"/>
              </a:rPr>
              <a:t>W</a:t>
            </a:r>
            <a:r>
              <a:rPr lang="en-US" sz="2400" dirty="0" smtClean="0">
                <a:latin typeface="+mj-lt"/>
              </a:rPr>
              <a:t>e are using RMSLE (Root Mean Squared Logarithm Error) to evaluate the performance of the models.</a:t>
            </a:r>
          </a:p>
          <a:p>
            <a:endParaRPr lang="en-US" sz="2400" dirty="0" smtClean="0">
              <a:latin typeface="+mj-lt"/>
            </a:endParaRPr>
          </a:p>
          <a:p>
            <a:r>
              <a:rPr lang="en-US" sz="2400" dirty="0" smtClean="0">
                <a:latin typeface="+mj-lt"/>
              </a:rPr>
              <a:t>RMSLE : log(Pi +1) – log(Ai + 1) = log((Pi + 1)/(Ai + 1))</a:t>
            </a:r>
          </a:p>
          <a:p>
            <a:endParaRPr lang="en-US" sz="2400" dirty="0" smtClean="0">
              <a:latin typeface="+mj-lt"/>
            </a:endParaRPr>
          </a:p>
          <a:p>
            <a:r>
              <a:rPr lang="en-US" sz="2400" dirty="0" smtClean="0">
                <a:latin typeface="+mj-lt"/>
              </a:rPr>
              <a:t>Only the </a:t>
            </a:r>
            <a:r>
              <a:rPr lang="en-US" sz="2400" dirty="0" err="1" smtClean="0">
                <a:latin typeface="+mj-lt"/>
              </a:rPr>
              <a:t>percentual</a:t>
            </a:r>
            <a:r>
              <a:rPr lang="en-US" sz="2400" dirty="0" smtClean="0">
                <a:latin typeface="+mj-lt"/>
              </a:rPr>
              <a:t> differences matter.</a:t>
            </a:r>
          </a:p>
          <a:p>
            <a:endParaRPr lang="en-US" sz="2400" dirty="0" smtClean="0">
              <a:latin typeface="+mj-lt"/>
            </a:endParaRPr>
          </a:p>
          <a:p>
            <a:r>
              <a:rPr lang="en-US" sz="2400" dirty="0" smtClean="0">
                <a:latin typeface="+mj-lt"/>
              </a:rPr>
              <a:t>For example:  P = 1000 and A = 500 would give you the roughly same error as when P = 100000 and A = 50000</a:t>
            </a:r>
          </a:p>
          <a:p>
            <a:endParaRPr lang="en-US" sz="2400" dirty="0" smtClean="0">
              <a:latin typeface="+mj-lt"/>
            </a:endParaRPr>
          </a:p>
          <a:p>
            <a:r>
              <a:rPr lang="en-US" sz="2400" dirty="0" smtClean="0">
                <a:latin typeface="+mj-lt"/>
              </a:rPr>
              <a:t>We are using this metric because we don’t want to penalize huge differences in the predicted and true values when both predicted and true values are huge numbers and when we have log transformation. </a:t>
            </a:r>
          </a:p>
          <a:p>
            <a:pPr marL="0" indent="0">
              <a:buNone/>
            </a:pPr>
            <a:endParaRPr lang="en-US" sz="2400" b="1" dirty="0">
              <a:latin typeface="+mj-lt"/>
            </a:endParaRPr>
          </a:p>
          <a:p>
            <a:pPr marL="0" indent="0">
              <a:buNone/>
            </a:pPr>
            <a:endParaRPr lang="en-US" sz="2400" b="1" dirty="0"/>
          </a:p>
        </p:txBody>
      </p:sp>
    </p:spTree>
    <p:extLst>
      <p:ext uri="{BB962C8B-B14F-4D97-AF65-F5344CB8AC3E}">
        <p14:creationId xmlns:p14="http://schemas.microsoft.com/office/powerpoint/2010/main" val="403083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 </a:t>
            </a:r>
          </a:p>
          <a:p>
            <a:pPr marL="0" indent="0">
              <a:buNone/>
            </a:pPr>
            <a:r>
              <a:rPr lang="en-US" b="1" dirty="0" smtClean="0"/>
              <a:t>	4.3 Hyperparameter technique: Bayesian Optimization </a:t>
            </a:r>
          </a:p>
          <a:p>
            <a:pPr marL="0" indent="0">
              <a:buNone/>
            </a:pPr>
            <a:endParaRPr lang="en-US" sz="2400" dirty="0" smtClean="0">
              <a:solidFill>
                <a:srgbClr val="FF0000"/>
              </a:solidFill>
              <a:latin typeface="+mj-lt"/>
            </a:endParaRPr>
          </a:p>
          <a:p>
            <a:pPr marL="0" indent="0">
              <a:buNone/>
            </a:pPr>
            <a:r>
              <a:rPr lang="en-US" sz="2400" dirty="0" smtClean="0">
                <a:solidFill>
                  <a:srgbClr val="FF0000"/>
                </a:solidFill>
                <a:latin typeface="+mj-lt"/>
              </a:rPr>
              <a:t> </a:t>
            </a: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pPr marL="0" indent="0">
              <a:buNone/>
            </a:pPr>
            <a:r>
              <a:rPr lang="en-US" sz="2400" dirty="0" smtClean="0">
                <a:latin typeface="+mj-lt"/>
              </a:rPr>
              <a:t>Black line : Surrogate function</a:t>
            </a:r>
          </a:p>
          <a:p>
            <a:pPr marL="0" indent="0">
              <a:buNone/>
            </a:pPr>
            <a:r>
              <a:rPr lang="en-US" sz="2400" dirty="0" smtClean="0">
                <a:latin typeface="+mj-lt"/>
              </a:rPr>
              <a:t>Red dotted line : True Function</a:t>
            </a:r>
          </a:p>
          <a:p>
            <a:pPr marL="0" indent="0">
              <a:buNone/>
            </a:pPr>
            <a:r>
              <a:rPr lang="en-US" sz="2400" dirty="0" smtClean="0">
                <a:latin typeface="+mj-lt"/>
              </a:rPr>
              <a:t>Gray area : uncertainty</a:t>
            </a:r>
          </a:p>
          <a:p>
            <a:endParaRPr lang="en-US" sz="24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5" y="1914065"/>
            <a:ext cx="5937829" cy="28939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499" y="1888829"/>
            <a:ext cx="6131501" cy="2944427"/>
          </a:xfrm>
          <a:prstGeom prst="rect">
            <a:avLst/>
          </a:prstGeom>
        </p:spPr>
      </p:pic>
    </p:spTree>
    <p:extLst>
      <p:ext uri="{BB962C8B-B14F-4D97-AF65-F5344CB8AC3E}">
        <p14:creationId xmlns:p14="http://schemas.microsoft.com/office/powerpoint/2010/main" val="3372197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 </a:t>
            </a:r>
          </a:p>
          <a:p>
            <a:pPr marL="0" indent="0">
              <a:buNone/>
            </a:pPr>
            <a:r>
              <a:rPr lang="en-US" b="1" dirty="0" smtClean="0"/>
              <a:t>	4.4 Model Performance</a:t>
            </a:r>
          </a:p>
          <a:p>
            <a:pPr marL="0" indent="0">
              <a:buNone/>
            </a:pPr>
            <a:r>
              <a:rPr lang="en-US" b="1" dirty="0" smtClean="0"/>
              <a:t> 		4.4.1 Model performance with missing values in revenue</a:t>
            </a:r>
          </a:p>
          <a:p>
            <a:pPr marL="0" indent="0">
              <a:buNone/>
            </a:pPr>
            <a:endParaRPr lang="en-US" sz="2400" b="1" dirty="0">
              <a:solidFill>
                <a:srgbClr val="FF0000"/>
              </a:solidFill>
              <a:latin typeface="+mj-lt"/>
            </a:endParaRPr>
          </a:p>
          <a:p>
            <a:pPr marL="0" indent="0">
              <a:buNone/>
            </a:pPr>
            <a:endParaRPr lang="en-US" sz="2400" dirty="0" smtClean="0">
              <a:solidFill>
                <a:srgbClr val="FF0000"/>
              </a:solidFill>
              <a:latin typeface="+mj-lt"/>
            </a:endParaRPr>
          </a:p>
          <a:p>
            <a:pPr marL="0" indent="0">
              <a:buNone/>
            </a:pPr>
            <a:r>
              <a:rPr lang="en-US" sz="2400" dirty="0" smtClean="0">
                <a:solidFill>
                  <a:srgbClr val="FF0000"/>
                </a:solidFill>
                <a:latin typeface="+mj-lt"/>
              </a:rPr>
              <a:t> </a:t>
            </a: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r>
              <a:rPr lang="en-US" sz="2400" dirty="0" smtClean="0">
                <a:latin typeface="+mj-lt"/>
              </a:rPr>
              <a:t>Bayesian Optimized XGBoost model has lowest RMSE score. </a:t>
            </a:r>
          </a:p>
          <a:p>
            <a:r>
              <a:rPr lang="en-US" sz="2400" dirty="0" smtClean="0">
                <a:latin typeface="+mj-lt"/>
              </a:rPr>
              <a:t>When these models were trained we have around 1500 missing values in target variable which makes the data noisy and directly affects the ability of data to learn from data. </a:t>
            </a:r>
          </a:p>
          <a:p>
            <a:r>
              <a:rPr lang="en-US" sz="2400" dirty="0" smtClean="0">
                <a:latin typeface="+mj-lt"/>
              </a:rPr>
              <a:t>We will impute new values to replace zeros in revenue column and see if we can improve performance of the models. Before that lets take look at the feature importance.</a:t>
            </a:r>
          </a:p>
          <a:p>
            <a:pPr marL="0" indent="0">
              <a:buNone/>
            </a:pPr>
            <a:endParaRPr lang="en-US" sz="2400" dirty="0">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endParaRPr lang="en-US" sz="2400" dirty="0">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805"/>
            <a:ext cx="12192000" cy="2896107"/>
          </a:xfrm>
          <a:prstGeom prst="rect">
            <a:avLst/>
          </a:prstGeom>
        </p:spPr>
      </p:pic>
    </p:spTree>
    <p:extLst>
      <p:ext uri="{BB962C8B-B14F-4D97-AF65-F5344CB8AC3E}">
        <p14:creationId xmlns:p14="http://schemas.microsoft.com/office/powerpoint/2010/main" val="3469826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 </a:t>
            </a:r>
          </a:p>
          <a:p>
            <a:pPr marL="0" indent="0">
              <a:buNone/>
            </a:pPr>
            <a:r>
              <a:rPr lang="en-US" b="1" dirty="0" smtClean="0"/>
              <a:t>	4.4 Model Performance</a:t>
            </a:r>
          </a:p>
          <a:p>
            <a:pPr marL="0" indent="0">
              <a:buNone/>
            </a:pPr>
            <a:r>
              <a:rPr lang="en-US" b="1" dirty="0" smtClean="0"/>
              <a:t> 		4.4.1 Model performance with missing values in revenue</a:t>
            </a:r>
          </a:p>
          <a:p>
            <a:pPr marL="0" indent="0">
              <a:buNone/>
            </a:pPr>
            <a:endParaRPr lang="en-US" sz="2400" b="1" dirty="0">
              <a:solidFill>
                <a:srgbClr val="FF0000"/>
              </a:solidFill>
              <a:latin typeface="+mj-lt"/>
            </a:endParaRPr>
          </a:p>
          <a:p>
            <a:pPr marL="0" indent="0">
              <a:buNone/>
            </a:pPr>
            <a:endParaRPr lang="en-US" sz="2400" dirty="0" smtClean="0">
              <a:solidFill>
                <a:srgbClr val="FF0000"/>
              </a:solidFill>
              <a:latin typeface="+mj-lt"/>
            </a:endParaRPr>
          </a:p>
          <a:p>
            <a:pPr marL="0" indent="0">
              <a:buNone/>
            </a:pPr>
            <a:r>
              <a:rPr lang="en-US" sz="2400" dirty="0" smtClean="0">
                <a:solidFill>
                  <a:srgbClr val="FF0000"/>
                </a:solidFill>
                <a:latin typeface="+mj-lt"/>
              </a:rPr>
              <a:t> </a:t>
            </a: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endParaRPr lang="en-US" sz="2400"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663" y="1815538"/>
            <a:ext cx="9320068" cy="4602879"/>
          </a:xfrm>
          <a:prstGeom prst="rect">
            <a:avLst/>
          </a:prstGeom>
        </p:spPr>
      </p:pic>
    </p:spTree>
    <p:extLst>
      <p:ext uri="{BB962C8B-B14F-4D97-AF65-F5344CB8AC3E}">
        <p14:creationId xmlns:p14="http://schemas.microsoft.com/office/powerpoint/2010/main" val="4188614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 </a:t>
            </a:r>
          </a:p>
          <a:p>
            <a:pPr marL="0" indent="0">
              <a:buNone/>
            </a:pPr>
            <a:r>
              <a:rPr lang="en-US" b="1" dirty="0" smtClean="0"/>
              <a:t>	4.4 Model Performance</a:t>
            </a:r>
          </a:p>
          <a:p>
            <a:pPr marL="0" indent="0">
              <a:buNone/>
            </a:pPr>
            <a:r>
              <a:rPr lang="en-US" b="1" dirty="0" smtClean="0"/>
              <a:t> 		4.4.2 Model performance with filled values in revenue</a:t>
            </a:r>
          </a:p>
          <a:p>
            <a:r>
              <a:rPr lang="en-US" sz="2400" b="1" dirty="0" smtClean="0">
                <a:latin typeface="+mj-lt"/>
              </a:rPr>
              <a:t>Imputation procedure: Trained all three ML models (random forest, </a:t>
            </a:r>
            <a:r>
              <a:rPr lang="en-US" sz="2400" b="1" dirty="0" err="1" smtClean="0">
                <a:latin typeface="+mj-lt"/>
              </a:rPr>
              <a:t>xgboost</a:t>
            </a:r>
            <a:r>
              <a:rPr lang="en-US" sz="2400" b="1" dirty="0" smtClean="0">
                <a:latin typeface="+mj-lt"/>
              </a:rPr>
              <a:t>, Lightgbm) using observation where revenue is not equal to zero. Used the best model to predict the revenue of the observation where revenue was equal to zero.</a:t>
            </a:r>
          </a:p>
          <a:p>
            <a:r>
              <a:rPr lang="en-US" sz="2400" b="1" dirty="0" smtClean="0">
                <a:latin typeface="+mj-lt"/>
              </a:rPr>
              <a:t>Now using complete dataset with no missing values in target column the model performance is given below :</a:t>
            </a:r>
          </a:p>
          <a:p>
            <a:pPr marL="0" indent="0">
              <a:buNone/>
            </a:pPr>
            <a:endParaRPr lang="en-US" sz="2400" b="1" dirty="0" smtClean="0">
              <a:latin typeface="+mj-lt"/>
            </a:endParaRPr>
          </a:p>
          <a:p>
            <a:endParaRPr lang="en-US" sz="2400" dirty="0">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endParaRPr lang="en-US" sz="2400"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21838"/>
            <a:ext cx="12192000" cy="2840219"/>
          </a:xfrm>
          <a:prstGeom prst="rect">
            <a:avLst/>
          </a:prstGeom>
        </p:spPr>
      </p:pic>
    </p:spTree>
    <p:extLst>
      <p:ext uri="{BB962C8B-B14F-4D97-AF65-F5344CB8AC3E}">
        <p14:creationId xmlns:p14="http://schemas.microsoft.com/office/powerpoint/2010/main" val="3379593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4. Modelling: </a:t>
            </a:r>
          </a:p>
          <a:p>
            <a:pPr marL="0" indent="0">
              <a:buNone/>
            </a:pPr>
            <a:r>
              <a:rPr lang="en-US" b="1" dirty="0" smtClean="0"/>
              <a:t>	4.4 Model Performance</a:t>
            </a:r>
          </a:p>
          <a:p>
            <a:pPr marL="0" indent="0">
              <a:buNone/>
            </a:pPr>
            <a:r>
              <a:rPr lang="en-US" b="1" dirty="0" smtClean="0"/>
              <a:t> 		4.4.2 Model performance with filled values in revenue</a:t>
            </a:r>
          </a:p>
          <a:p>
            <a:pPr marL="0" indent="0">
              <a:buNone/>
            </a:pPr>
            <a:endParaRPr lang="en-US" sz="2400" b="1" dirty="0" smtClean="0">
              <a:latin typeface="+mj-lt"/>
            </a:endParaRPr>
          </a:p>
          <a:p>
            <a:endParaRPr lang="en-US" sz="2400" dirty="0">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endParaRPr lang="en-US" sz="24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48" y="1807923"/>
            <a:ext cx="9251482" cy="4496190"/>
          </a:xfrm>
          <a:prstGeom prst="rect">
            <a:avLst/>
          </a:prstGeom>
        </p:spPr>
      </p:pic>
    </p:spTree>
    <p:extLst>
      <p:ext uri="{BB962C8B-B14F-4D97-AF65-F5344CB8AC3E}">
        <p14:creationId xmlns:p14="http://schemas.microsoft.com/office/powerpoint/2010/main" val="2095587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5. Summary </a:t>
            </a:r>
          </a:p>
          <a:p>
            <a:pPr marL="0" indent="0">
              <a:buNone/>
            </a:pPr>
            <a:r>
              <a:rPr lang="en-US" b="1" dirty="0" smtClean="0"/>
              <a:t>	</a:t>
            </a:r>
            <a:endParaRPr lang="en-US" sz="2400" dirty="0">
              <a:latin typeface="+mj-lt"/>
            </a:endParaRPr>
          </a:p>
          <a:p>
            <a:pPr marL="0" indent="0">
              <a:buNone/>
            </a:pPr>
            <a:endParaRPr lang="en-US" sz="2400" dirty="0" smtClean="0">
              <a:solidFill>
                <a:srgbClr val="FF0000"/>
              </a:solidFill>
              <a:latin typeface="+mj-lt"/>
            </a:endParaRPr>
          </a:p>
          <a:p>
            <a:pPr marL="0" indent="0">
              <a:buNone/>
            </a:pPr>
            <a:endParaRPr lang="en-US" sz="2400" dirty="0">
              <a:latin typeface="+mj-lt"/>
            </a:endParaRPr>
          </a:p>
          <a:p>
            <a:endParaRPr lang="en-US" sz="24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5" y="3658066"/>
            <a:ext cx="11579150" cy="2281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9004"/>
            <a:ext cx="12192000" cy="2491876"/>
          </a:xfrm>
          <a:prstGeom prst="rect">
            <a:avLst/>
          </a:prstGeom>
        </p:spPr>
      </p:pic>
    </p:spTree>
    <p:extLst>
      <p:ext uri="{BB962C8B-B14F-4D97-AF65-F5344CB8AC3E}">
        <p14:creationId xmlns:p14="http://schemas.microsoft.com/office/powerpoint/2010/main" val="4090396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a:t>6</a:t>
            </a:r>
            <a:r>
              <a:rPr lang="en-US" b="1" dirty="0" smtClean="0"/>
              <a:t>. Conclusion</a:t>
            </a:r>
          </a:p>
          <a:p>
            <a:pPr marL="0" indent="0">
              <a:buNone/>
            </a:pPr>
            <a:r>
              <a:rPr lang="en-US" b="1" dirty="0" smtClean="0"/>
              <a:t>	</a:t>
            </a:r>
            <a:endParaRPr lang="en-US" sz="2400" dirty="0">
              <a:latin typeface="+mj-lt"/>
            </a:endParaRPr>
          </a:p>
          <a:p>
            <a:r>
              <a:rPr lang="en-US" sz="2400" dirty="0" smtClean="0">
                <a:latin typeface="+mj-lt"/>
              </a:rPr>
              <a:t>We have started this project by finding some anomalies in our dataset, created 39 new features, filtered them to 32 using correlation techniques. we have trained 4 machine learning models. XGBoost gives us best RMSE score. we see that after imputing zeros values in Target Variable there is very good improvement in the RMSE score and random forest gives us best RMSE score following with Bayesian Optimize Lightgbm. </a:t>
            </a:r>
          </a:p>
          <a:p>
            <a:pPr marL="0" indent="0">
              <a:buNone/>
            </a:pPr>
            <a:endParaRPr lang="en-US" sz="2400" dirty="0">
              <a:latin typeface="+mj-lt"/>
            </a:endParaRPr>
          </a:p>
          <a:p>
            <a:pPr marL="0" indent="0">
              <a:buNone/>
            </a:pPr>
            <a:r>
              <a:rPr lang="en-US" dirty="0"/>
              <a:t>Best Model performance with zero values in Target is : </a:t>
            </a:r>
            <a:r>
              <a:rPr lang="en-US" dirty="0" smtClean="0"/>
              <a:t>5.331 </a:t>
            </a:r>
            <a:r>
              <a:rPr lang="en-US" dirty="0"/>
              <a:t>(</a:t>
            </a:r>
            <a:r>
              <a:rPr lang="en-US" dirty="0" smtClean="0"/>
              <a:t>RMSE</a:t>
            </a:r>
            <a:r>
              <a:rPr lang="en-US" dirty="0"/>
              <a:t>)</a:t>
            </a:r>
            <a:r>
              <a:rPr lang="en-US" sz="2400" dirty="0"/>
              <a:t/>
            </a:r>
            <a:br>
              <a:rPr lang="en-US" sz="2400" dirty="0"/>
            </a:br>
            <a:r>
              <a:rPr lang="en-US" dirty="0"/>
              <a:t>Best Model performance with filled zero values in Target is : </a:t>
            </a:r>
            <a:r>
              <a:rPr lang="en-US" dirty="0" smtClean="0"/>
              <a:t>0.96 </a:t>
            </a:r>
            <a:r>
              <a:rPr lang="en-US" dirty="0"/>
              <a:t>(</a:t>
            </a:r>
            <a:r>
              <a:rPr lang="en-US" dirty="0" smtClean="0"/>
              <a:t>RMSE</a:t>
            </a:r>
            <a:r>
              <a:rPr lang="en-US" dirty="0"/>
              <a:t>)</a:t>
            </a:r>
            <a:endParaRPr lang="en-US" sz="2400" dirty="0" smtClean="0">
              <a:latin typeface="+mj-lt"/>
            </a:endParaRPr>
          </a:p>
          <a:p>
            <a:pPr marL="0" indent="0">
              <a:buNone/>
            </a:pPr>
            <a:endParaRPr lang="en-US" sz="2400" dirty="0">
              <a:latin typeface="+mj-lt"/>
            </a:endParaRPr>
          </a:p>
          <a:p>
            <a:r>
              <a:rPr lang="en-US" sz="2400" dirty="0">
                <a:latin typeface="+mj-lt"/>
              </a:rPr>
              <a:t>we have seen that the features like budget, number of production country involve, number of spoken languages, number of keywords, number of genres are most important in explaining our target variable (Revenue)</a:t>
            </a:r>
            <a:endParaRPr lang="en-US" sz="2400" dirty="0">
              <a:latin typeface="+mj-lt"/>
            </a:endParaRPr>
          </a:p>
        </p:txBody>
      </p:sp>
    </p:spTree>
    <p:extLst>
      <p:ext uri="{BB962C8B-B14F-4D97-AF65-F5344CB8AC3E}">
        <p14:creationId xmlns:p14="http://schemas.microsoft.com/office/powerpoint/2010/main" val="1963347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423" y="2681605"/>
            <a:ext cx="4047309" cy="1325563"/>
          </a:xfrm>
        </p:spPr>
        <p:txBody>
          <a:bodyPr>
            <a:normAutofit/>
          </a:bodyPr>
          <a:lstStyle/>
          <a:p>
            <a:r>
              <a:rPr lang="en-US" sz="6000" b="1" dirty="0" smtClean="0"/>
              <a:t>Thank you </a:t>
            </a:r>
            <a:endParaRPr lang="en-US" sz="6000" b="1" dirty="0"/>
          </a:p>
        </p:txBody>
      </p:sp>
    </p:spTree>
    <p:extLst>
      <p:ext uri="{BB962C8B-B14F-4D97-AF65-F5344CB8AC3E}">
        <p14:creationId xmlns:p14="http://schemas.microsoft.com/office/powerpoint/2010/main" val="175620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endParaRPr lang="en-US" dirty="0" smtClean="0"/>
          </a:p>
          <a:p>
            <a:r>
              <a:rPr lang="en-US" b="1" dirty="0" smtClean="0"/>
              <a:t>Feature Description :</a:t>
            </a:r>
          </a:p>
          <a:p>
            <a:pPr marL="0" indent="0">
              <a:buNone/>
            </a:pPr>
            <a:endParaRPr lang="en-US" dirty="0" smtClean="0"/>
          </a:p>
          <a:p>
            <a:pPr>
              <a:lnSpc>
                <a:spcPct val="150000"/>
              </a:lnSpc>
            </a:pPr>
            <a:r>
              <a:rPr lang="en-US" sz="2400" dirty="0">
                <a:latin typeface="+mj-lt"/>
              </a:rPr>
              <a:t>t</a:t>
            </a:r>
            <a:r>
              <a:rPr lang="en-US" sz="2400" dirty="0" smtClean="0">
                <a:latin typeface="+mj-lt"/>
              </a:rPr>
              <a:t>itle</a:t>
            </a:r>
            <a:r>
              <a:rPr lang="en-US" sz="2400" dirty="0">
                <a:latin typeface="+mj-lt"/>
              </a:rPr>
              <a:t>:  English title of a </a:t>
            </a:r>
            <a:r>
              <a:rPr lang="en-US" sz="2400" dirty="0" smtClean="0">
                <a:latin typeface="+mj-lt"/>
              </a:rPr>
              <a:t>movie</a:t>
            </a:r>
          </a:p>
          <a:p>
            <a:pPr>
              <a:lnSpc>
                <a:spcPct val="150000"/>
              </a:lnSpc>
            </a:pPr>
            <a:r>
              <a:rPr lang="en-US" sz="2400" dirty="0">
                <a:latin typeface="+mj-lt"/>
              </a:rPr>
              <a:t>t</a:t>
            </a:r>
            <a:r>
              <a:rPr lang="en-US" sz="2400" dirty="0" smtClean="0">
                <a:latin typeface="+mj-lt"/>
              </a:rPr>
              <a:t>agline</a:t>
            </a:r>
            <a:r>
              <a:rPr lang="en-US" sz="2400" dirty="0">
                <a:latin typeface="+mj-lt"/>
              </a:rPr>
              <a:t>: Tagline of a </a:t>
            </a:r>
            <a:r>
              <a:rPr lang="en-US" sz="2400" dirty="0" smtClean="0">
                <a:latin typeface="+mj-lt"/>
              </a:rPr>
              <a:t>movie. we have 844 movies in dataset without tagline.</a:t>
            </a:r>
          </a:p>
          <a:p>
            <a:pPr>
              <a:lnSpc>
                <a:spcPct val="150000"/>
              </a:lnSpc>
            </a:pPr>
            <a:r>
              <a:rPr lang="en-US" sz="2400" dirty="0">
                <a:solidFill>
                  <a:srgbClr val="FF0000"/>
                </a:solidFill>
                <a:latin typeface="+mj-lt"/>
              </a:rPr>
              <a:t>r</a:t>
            </a:r>
            <a:r>
              <a:rPr lang="en-US" sz="2400" dirty="0" smtClean="0">
                <a:solidFill>
                  <a:srgbClr val="FF0000"/>
                </a:solidFill>
                <a:latin typeface="+mj-lt"/>
              </a:rPr>
              <a:t>evenue</a:t>
            </a:r>
            <a:r>
              <a:rPr lang="en-US" sz="2400" dirty="0">
                <a:solidFill>
                  <a:srgbClr val="FF0000"/>
                </a:solidFill>
                <a:latin typeface="+mj-lt"/>
              </a:rPr>
              <a:t>: Total revenue earned by a movie in dollars</a:t>
            </a:r>
            <a:r>
              <a:rPr lang="en-US" sz="2400" dirty="0" smtClean="0">
                <a:solidFill>
                  <a:srgbClr val="FF0000"/>
                </a:solidFill>
                <a:latin typeface="+mj-lt"/>
              </a:rPr>
              <a:t>.</a:t>
            </a:r>
          </a:p>
          <a:p>
            <a:pPr>
              <a:lnSpc>
                <a:spcPct val="150000"/>
              </a:lnSpc>
            </a:pPr>
            <a:r>
              <a:rPr lang="en-US" sz="2400" dirty="0">
                <a:latin typeface="+mj-lt"/>
              </a:rPr>
              <a:t>b</a:t>
            </a:r>
            <a:r>
              <a:rPr lang="en-US" sz="2400" dirty="0" smtClean="0">
                <a:latin typeface="+mj-lt"/>
              </a:rPr>
              <a:t>udget</a:t>
            </a:r>
            <a:r>
              <a:rPr lang="en-US" sz="2400" dirty="0">
                <a:latin typeface="+mj-lt"/>
              </a:rPr>
              <a:t>: Budget of a movie in dollars. 0 values mean unknown</a:t>
            </a:r>
            <a:r>
              <a:rPr lang="en-US" sz="2400" dirty="0" smtClean="0">
                <a:latin typeface="+mj-lt"/>
              </a:rPr>
              <a:t>.</a:t>
            </a:r>
          </a:p>
          <a:p>
            <a:pPr>
              <a:lnSpc>
                <a:spcPct val="150000"/>
              </a:lnSpc>
            </a:pPr>
            <a:r>
              <a:rPr lang="en-US" sz="2400" dirty="0">
                <a:latin typeface="+mj-lt"/>
              </a:rPr>
              <a:t>genres:  Contains all the Genres Name &amp; TMDB Id in JSON </a:t>
            </a:r>
            <a:r>
              <a:rPr lang="en-US" sz="2400" dirty="0" smtClean="0">
                <a:latin typeface="+mj-lt"/>
              </a:rPr>
              <a:t>Format</a:t>
            </a:r>
          </a:p>
          <a:p>
            <a:pPr>
              <a:lnSpc>
                <a:spcPct val="150000"/>
              </a:lnSpc>
            </a:pPr>
            <a:r>
              <a:rPr lang="en-US" sz="2400" dirty="0">
                <a:latin typeface="+mj-lt"/>
              </a:rPr>
              <a:t>homepage: Contains the official homepage URL of a movie</a:t>
            </a:r>
            <a:r>
              <a:rPr lang="en-US" sz="2400" dirty="0" smtClean="0">
                <a:latin typeface="+mj-lt"/>
              </a:rPr>
              <a:t>.</a:t>
            </a:r>
          </a:p>
          <a:p>
            <a:pPr>
              <a:lnSpc>
                <a:spcPct val="150000"/>
              </a:lnSpc>
            </a:pPr>
            <a:r>
              <a:rPr lang="en-US" sz="2400" dirty="0">
                <a:latin typeface="+mj-lt"/>
              </a:rPr>
              <a:t>id: Integer unique id of each </a:t>
            </a:r>
            <a:r>
              <a:rPr lang="en-US" sz="2400" dirty="0" smtClean="0">
                <a:latin typeface="+mj-lt"/>
              </a:rPr>
              <a:t>movie</a:t>
            </a:r>
          </a:p>
          <a:p>
            <a:pPr>
              <a:lnSpc>
                <a:spcPct val="150000"/>
              </a:lnSpc>
            </a:pPr>
            <a:r>
              <a:rPr lang="en-US" sz="2400" dirty="0">
                <a:latin typeface="+mj-lt"/>
              </a:rPr>
              <a:t>keywords: TMDB Id and name of all the keywords in JSON format</a:t>
            </a:r>
            <a:r>
              <a:rPr lang="en-US" sz="2400" dirty="0" smtClean="0">
                <a:latin typeface="+mj-lt"/>
              </a:rPr>
              <a:t>.</a:t>
            </a:r>
          </a:p>
          <a:p>
            <a:pPr marL="457200" indent="-457200">
              <a:lnSpc>
                <a:spcPct val="150000"/>
              </a:lnSpc>
              <a:buAutoNum type="arabicPeriod"/>
            </a:pPr>
            <a:endParaRPr lang="en-US" sz="2400" dirty="0" smtClean="0">
              <a:latin typeface="+mj-lt"/>
            </a:endParaRPr>
          </a:p>
          <a:p>
            <a:pPr marL="0" indent="0">
              <a:buNone/>
            </a:pPr>
            <a:endParaRPr lang="en-US" dirty="0"/>
          </a:p>
        </p:txBody>
      </p:sp>
    </p:spTree>
    <p:extLst>
      <p:ext uri="{BB962C8B-B14F-4D97-AF65-F5344CB8AC3E}">
        <p14:creationId xmlns:p14="http://schemas.microsoft.com/office/powerpoint/2010/main" val="63873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endParaRPr lang="en-US" dirty="0" smtClean="0"/>
          </a:p>
          <a:p>
            <a:r>
              <a:rPr lang="en-US" b="1" dirty="0"/>
              <a:t>Feature Description :</a:t>
            </a:r>
          </a:p>
          <a:p>
            <a:pPr marL="0" indent="0">
              <a:buNone/>
            </a:pPr>
            <a:endParaRPr lang="en-US" dirty="0"/>
          </a:p>
          <a:p>
            <a:pPr>
              <a:lnSpc>
                <a:spcPct val="150000"/>
              </a:lnSpc>
            </a:pPr>
            <a:r>
              <a:rPr lang="en-US" sz="2400" dirty="0" smtClean="0">
                <a:latin typeface="+mj-lt"/>
              </a:rPr>
              <a:t>original </a:t>
            </a:r>
            <a:r>
              <a:rPr lang="en-US" sz="2400" dirty="0">
                <a:latin typeface="+mj-lt"/>
              </a:rPr>
              <a:t>language: Two digit code of the original language, in which the movie was made. (</a:t>
            </a:r>
            <a:r>
              <a:rPr lang="en-US" sz="2400" dirty="0" err="1">
                <a:latin typeface="+mj-lt"/>
              </a:rPr>
              <a:t>en</a:t>
            </a:r>
            <a:r>
              <a:rPr lang="en-US" sz="2400" dirty="0">
                <a:latin typeface="+mj-lt"/>
              </a:rPr>
              <a:t>)</a:t>
            </a:r>
          </a:p>
          <a:p>
            <a:pPr>
              <a:lnSpc>
                <a:spcPct val="150000"/>
              </a:lnSpc>
            </a:pPr>
            <a:r>
              <a:rPr lang="en-US" sz="2400" dirty="0">
                <a:latin typeface="+mj-lt"/>
              </a:rPr>
              <a:t>overview: Brief description of the movie.</a:t>
            </a:r>
          </a:p>
          <a:p>
            <a:pPr>
              <a:lnSpc>
                <a:spcPct val="150000"/>
              </a:lnSpc>
            </a:pPr>
            <a:r>
              <a:rPr lang="en-US" sz="2400" dirty="0">
                <a:latin typeface="+mj-lt"/>
              </a:rPr>
              <a:t>Production companies: All production company name and TMDB id in JSON format of a movie</a:t>
            </a:r>
            <a:r>
              <a:rPr lang="en-US" sz="2400" dirty="0" smtClean="0">
                <a:latin typeface="+mj-lt"/>
              </a:rPr>
              <a:t>.</a:t>
            </a:r>
          </a:p>
          <a:p>
            <a:pPr>
              <a:lnSpc>
                <a:spcPct val="150000"/>
              </a:lnSpc>
            </a:pPr>
            <a:r>
              <a:rPr lang="en-US" sz="2400" dirty="0" smtClean="0">
                <a:latin typeface="+mj-lt"/>
              </a:rPr>
              <a:t>production country</a:t>
            </a:r>
            <a:r>
              <a:rPr lang="en-US" sz="2400" dirty="0">
                <a:latin typeface="+mj-lt"/>
              </a:rPr>
              <a:t>:  Two digit code and full name of the production company in JSON format</a:t>
            </a:r>
            <a:r>
              <a:rPr lang="en-US" sz="2400" dirty="0" smtClean="0">
                <a:latin typeface="+mj-lt"/>
              </a:rPr>
              <a:t>.</a:t>
            </a:r>
          </a:p>
          <a:p>
            <a:pPr>
              <a:lnSpc>
                <a:spcPct val="150000"/>
              </a:lnSpc>
            </a:pPr>
            <a:r>
              <a:rPr lang="en-US" sz="2400" dirty="0">
                <a:latin typeface="+mj-lt"/>
              </a:rPr>
              <a:t>release date:  Release date of a movie in mm/</a:t>
            </a:r>
            <a:r>
              <a:rPr lang="en-US" sz="2400" dirty="0" err="1">
                <a:latin typeface="+mj-lt"/>
              </a:rPr>
              <a:t>dd</a:t>
            </a:r>
            <a:r>
              <a:rPr lang="en-US" sz="2400" dirty="0">
                <a:latin typeface="+mj-lt"/>
              </a:rPr>
              <a:t>/</a:t>
            </a:r>
            <a:r>
              <a:rPr lang="en-US" sz="2400" dirty="0" err="1">
                <a:latin typeface="+mj-lt"/>
              </a:rPr>
              <a:t>yy</a:t>
            </a:r>
            <a:r>
              <a:rPr lang="en-US" sz="2400" dirty="0">
                <a:latin typeface="+mj-lt"/>
              </a:rPr>
              <a:t> format</a:t>
            </a:r>
            <a:r>
              <a:rPr lang="en-US" sz="2400" dirty="0" smtClean="0">
                <a:latin typeface="+mj-lt"/>
              </a:rPr>
              <a:t>.</a:t>
            </a:r>
          </a:p>
          <a:p>
            <a:pPr>
              <a:lnSpc>
                <a:spcPct val="150000"/>
              </a:lnSpc>
            </a:pPr>
            <a:r>
              <a:rPr lang="en-US" sz="2400" dirty="0">
                <a:latin typeface="+mj-lt"/>
              </a:rPr>
              <a:t>runtime: Total runtime of a movie in minutes (Integer</a:t>
            </a:r>
            <a:r>
              <a:rPr lang="en-US" sz="2400" dirty="0" smtClean="0">
                <a:latin typeface="+mj-lt"/>
              </a:rPr>
              <a:t>).</a:t>
            </a:r>
          </a:p>
          <a:p>
            <a:pPr>
              <a:lnSpc>
                <a:spcPct val="150000"/>
              </a:lnSpc>
            </a:pPr>
            <a:r>
              <a:rPr lang="en-US" sz="2400" dirty="0">
                <a:latin typeface="+mj-lt"/>
              </a:rPr>
              <a:t>spoken languages: Two digit code and full name of the spoken language</a:t>
            </a:r>
            <a:r>
              <a:rPr lang="en-US" sz="2400" dirty="0" smtClean="0">
                <a:latin typeface="+mj-lt"/>
              </a:rPr>
              <a:t>.</a:t>
            </a:r>
          </a:p>
          <a:p>
            <a:pPr>
              <a:lnSpc>
                <a:spcPct val="150000"/>
              </a:lnSpc>
            </a:pPr>
            <a:r>
              <a:rPr lang="en-US" sz="2400" dirty="0">
                <a:latin typeface="+mj-lt"/>
              </a:rPr>
              <a:t>status: Is the movie released or rumored?</a:t>
            </a:r>
            <a:endParaRPr lang="en-US" sz="2400" dirty="0" smtClean="0">
              <a:latin typeface="+mj-lt"/>
            </a:endParaRPr>
          </a:p>
          <a:p>
            <a:endParaRPr lang="en-US" sz="2400" dirty="0" smtClean="0"/>
          </a:p>
          <a:p>
            <a:pPr marL="0" indent="0">
              <a:buNone/>
            </a:pPr>
            <a:endParaRPr lang="en-US" sz="2400" dirty="0" smtClean="0"/>
          </a:p>
          <a:p>
            <a:pPr marL="0" indent="0">
              <a:buNone/>
            </a:pPr>
            <a:endParaRPr lang="en-US" dirty="0"/>
          </a:p>
        </p:txBody>
      </p:sp>
    </p:spTree>
    <p:extLst>
      <p:ext uri="{BB962C8B-B14F-4D97-AF65-F5344CB8AC3E}">
        <p14:creationId xmlns:p14="http://schemas.microsoft.com/office/powerpoint/2010/main" val="324427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r>
              <a:rPr lang="en-US" sz="2400" b="1" dirty="0" smtClean="0"/>
              <a:t>Insight </a:t>
            </a:r>
            <a:r>
              <a:rPr lang="en-US" sz="2400" b="1" dirty="0"/>
              <a:t>: </a:t>
            </a:r>
            <a:r>
              <a:rPr lang="en-US" sz="2400" dirty="0">
                <a:latin typeface="+mj-lt"/>
              </a:rPr>
              <a:t>we can see the year bias. we have very less movies released before </a:t>
            </a:r>
            <a:r>
              <a:rPr lang="en-US" sz="2400" dirty="0" smtClean="0">
                <a:latin typeface="+mj-lt"/>
              </a:rPr>
              <a:t>1990 </a:t>
            </a:r>
            <a:r>
              <a:rPr lang="en-US" sz="2400" dirty="0">
                <a:latin typeface="+mj-lt"/>
              </a:rPr>
              <a:t>as compare to movies </a:t>
            </a:r>
            <a:r>
              <a:rPr lang="en-US" sz="2400" dirty="0" err="1">
                <a:latin typeface="+mj-lt"/>
              </a:rPr>
              <a:t>realeased</a:t>
            </a:r>
            <a:r>
              <a:rPr lang="en-US" sz="2400" dirty="0">
                <a:latin typeface="+mj-lt"/>
              </a:rPr>
              <a:t> after </a:t>
            </a:r>
            <a:r>
              <a:rPr lang="en-US" sz="2400" dirty="0" smtClean="0">
                <a:latin typeface="+mj-lt"/>
              </a:rPr>
              <a:t>1990.</a:t>
            </a:r>
          </a:p>
          <a:p>
            <a:pPr marL="0" indent="0">
              <a:buNone/>
            </a:pPr>
            <a:r>
              <a:rPr lang="en-US" b="1" dirty="0"/>
              <a:t> </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273" y="394606"/>
            <a:ext cx="7696744" cy="4947907"/>
          </a:xfrm>
          <a:prstGeom prst="rect">
            <a:avLst/>
          </a:prstGeom>
        </p:spPr>
      </p:pic>
    </p:spTree>
    <p:extLst>
      <p:ext uri="{BB962C8B-B14F-4D97-AF65-F5344CB8AC3E}">
        <p14:creationId xmlns:p14="http://schemas.microsoft.com/office/powerpoint/2010/main" val="295088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r>
              <a:rPr lang="en-US" sz="2400" dirty="0" smtClean="0"/>
              <a:t>Anomalies ? </a:t>
            </a:r>
            <a:endParaRPr lang="en-US" sz="2400"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r>
              <a:rPr lang="en-US" sz="2400" b="1" dirty="0" smtClean="0"/>
              <a:t>Insight </a:t>
            </a:r>
            <a:r>
              <a:rPr lang="en-US" sz="2400" b="1" dirty="0"/>
              <a:t>: </a:t>
            </a:r>
            <a:r>
              <a:rPr lang="en-US" sz="2400" dirty="0">
                <a:latin typeface="+mj-lt"/>
              </a:rPr>
              <a:t>In the above plot we are looking at the mean revenue of the movies per year. we can clearly see that revenue of the new movies(movies released after </a:t>
            </a:r>
            <a:r>
              <a:rPr lang="en-US" sz="2400" dirty="0" smtClean="0">
                <a:latin typeface="+mj-lt"/>
              </a:rPr>
              <a:t>1990)are </a:t>
            </a:r>
            <a:r>
              <a:rPr lang="en-US" sz="2400" dirty="0" err="1">
                <a:latin typeface="+mj-lt"/>
              </a:rPr>
              <a:t>alot</a:t>
            </a:r>
            <a:r>
              <a:rPr lang="en-US" sz="2400" dirty="0">
                <a:latin typeface="+mj-lt"/>
              </a:rPr>
              <a:t> more than the old movies(movies released before </a:t>
            </a:r>
            <a:r>
              <a:rPr lang="en-US" sz="2400" dirty="0" smtClean="0">
                <a:latin typeface="+mj-lt"/>
              </a:rPr>
              <a:t>1990) </a:t>
            </a:r>
            <a:r>
              <a:rPr lang="en-US" sz="2400" dirty="0">
                <a:latin typeface="+mj-lt"/>
              </a:rPr>
              <a:t>because there are less old movies in our dataset </a:t>
            </a:r>
            <a:r>
              <a:rPr lang="en-US" sz="2400" dirty="0" smtClean="0">
                <a:latin typeface="+mj-lt"/>
              </a:rPr>
              <a:t>which makes mean value go high</a:t>
            </a:r>
            <a:r>
              <a:rPr lang="en-US" b="1" dirty="0" smtClean="0"/>
              <a:t> </a:t>
            </a:r>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062" y="449853"/>
            <a:ext cx="7753349" cy="4984296"/>
          </a:xfrm>
          <a:prstGeom prst="rect">
            <a:avLst/>
          </a:prstGeom>
        </p:spPr>
      </p:pic>
      <p:cxnSp>
        <p:nvCxnSpPr>
          <p:cNvPr id="7" name="Straight Arrow Connector 6"/>
          <p:cNvCxnSpPr/>
          <p:nvPr/>
        </p:nvCxnSpPr>
        <p:spPr>
          <a:xfrm>
            <a:off x="1445623" y="1915886"/>
            <a:ext cx="2307771" cy="853440"/>
          </a:xfrm>
          <a:prstGeom prst="straightConnector1">
            <a:avLst/>
          </a:prstGeom>
          <a:ln>
            <a:solidFill>
              <a:srgbClr val="FF0000"/>
            </a:solidFill>
            <a:tailEnd type="triangle"/>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62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r>
              <a:rPr lang="en-US" sz="2400" b="1" dirty="0" smtClean="0"/>
              <a:t>Insight : </a:t>
            </a:r>
            <a:r>
              <a:rPr lang="en-US" sz="2400" dirty="0">
                <a:latin typeface="+mj-lt"/>
              </a:rPr>
              <a:t>After so after investigating the revenue of movie named "Snow White and the Seven Dwarfs" (1937) was incorrect. we </a:t>
            </a:r>
            <a:r>
              <a:rPr lang="en-US" sz="2400" dirty="0" smtClean="0">
                <a:latin typeface="+mj-lt"/>
              </a:rPr>
              <a:t>changed it </a:t>
            </a:r>
            <a:r>
              <a:rPr lang="en-US" sz="2400" dirty="0">
                <a:latin typeface="+mj-lt"/>
              </a:rPr>
              <a:t>with the correct </a:t>
            </a:r>
            <a:r>
              <a:rPr lang="en-US" sz="2400" dirty="0" smtClean="0">
                <a:latin typeface="+mj-lt"/>
              </a:rPr>
              <a:t>one.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993" y="397601"/>
            <a:ext cx="8097338" cy="5205432"/>
          </a:xfrm>
          <a:prstGeom prst="rect">
            <a:avLst/>
          </a:prstGeom>
        </p:spPr>
      </p:pic>
    </p:spTree>
    <p:extLst>
      <p:ext uri="{BB962C8B-B14F-4D97-AF65-F5344CB8AC3E}">
        <p14:creationId xmlns:p14="http://schemas.microsoft.com/office/powerpoint/2010/main" val="326863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b="1" dirty="0" smtClean="0"/>
              <a:t>2. Exploratory Data Analysis:</a:t>
            </a:r>
          </a:p>
          <a:p>
            <a:pPr marL="0" indent="0">
              <a:buNone/>
            </a:pPr>
            <a:endParaRPr lang="en-US" b="1" dirty="0"/>
          </a:p>
          <a:p>
            <a:pPr marL="0" indent="0">
              <a:buNone/>
            </a:pPr>
            <a:endParaRPr lang="en-US" b="1" dirty="0" smtClean="0"/>
          </a:p>
          <a:p>
            <a:pPr marL="0" indent="0">
              <a:buNone/>
            </a:pPr>
            <a:r>
              <a:rPr lang="en-US" dirty="0"/>
              <a:t>Anomalies ? </a:t>
            </a:r>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endParaRPr lang="en-US" sz="2400" b="1" dirty="0" smtClean="0"/>
          </a:p>
          <a:p>
            <a:pPr marL="0" indent="0">
              <a:buNone/>
            </a:pPr>
            <a:endParaRPr lang="en-US" sz="2400" b="1" dirty="0" smtClean="0"/>
          </a:p>
          <a:p>
            <a:pPr marL="0" indent="0">
              <a:buNone/>
            </a:pPr>
            <a:r>
              <a:rPr lang="en-US" sz="2400" b="1" dirty="0" smtClean="0"/>
              <a:t>Insight :</a:t>
            </a:r>
            <a:r>
              <a:rPr lang="en-US" sz="2400" dirty="0">
                <a:latin typeface="+mj-lt"/>
              </a:rPr>
              <a:t>The mean budget per year has gradually increased over the years. Also there is surprisingly high mean budget in 1927.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49" y="684983"/>
            <a:ext cx="7644493" cy="4914317"/>
          </a:xfrm>
          <a:prstGeom prst="rect">
            <a:avLst/>
          </a:prstGeom>
        </p:spPr>
      </p:pic>
      <p:cxnSp>
        <p:nvCxnSpPr>
          <p:cNvPr id="5" name="Straight Arrow Connector 4"/>
          <p:cNvCxnSpPr/>
          <p:nvPr/>
        </p:nvCxnSpPr>
        <p:spPr>
          <a:xfrm>
            <a:off x="1715589" y="1985554"/>
            <a:ext cx="1915884" cy="679269"/>
          </a:xfrm>
          <a:prstGeom prst="straightConnector1">
            <a:avLst/>
          </a:prstGeom>
          <a:ln>
            <a:solidFill>
              <a:srgbClr val="FF0000"/>
            </a:solidFill>
            <a:tailEnd type="triangle"/>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603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3182</TotalTime>
  <Words>1102</Words>
  <Application>Microsoft Office PowerPoint</Application>
  <PresentationFormat>Widescreen</PresentationFormat>
  <Paragraphs>509</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SANKET CHAVAN</dc:creator>
  <cp:lastModifiedBy>SANKET CHAVAN</cp:lastModifiedBy>
  <cp:revision>103</cp:revision>
  <dcterms:created xsi:type="dcterms:W3CDTF">2019-09-26T08:28:10Z</dcterms:created>
  <dcterms:modified xsi:type="dcterms:W3CDTF">2019-09-30T06:53:36Z</dcterms:modified>
</cp:coreProperties>
</file>